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1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4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2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9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9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0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D22E-EEEC-43DD-949E-BA6BD5C1A8D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5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8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Algebraic Bethe </a:t>
            </a:r>
            <a:r>
              <a:rPr lang="en-US" dirty="0" err="1" smtClean="0"/>
              <a:t>ansatz</a:t>
            </a:r>
            <a:r>
              <a:rPr lang="en-US" dirty="0" smtClean="0"/>
              <a:t> for the XXZ Heisenberg spin chain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5891"/>
            <a:ext cx="6858000" cy="1655762"/>
          </a:xfrm>
        </p:spPr>
        <p:txBody>
          <a:bodyPr/>
          <a:lstStyle/>
          <a:p>
            <a:r>
              <a:rPr lang="en-US" dirty="0" smtClean="0"/>
              <a:t>Igor </a:t>
            </a:r>
            <a:r>
              <a:rPr lang="en-US" dirty="0" err="1" smtClean="0"/>
              <a:t>Salom</a:t>
            </a:r>
            <a:r>
              <a:rPr lang="en-US" dirty="0" smtClean="0"/>
              <a:t> (Institute of Physics, Belgrade)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Nenad</a:t>
            </a:r>
            <a:r>
              <a:rPr lang="en-US" dirty="0" smtClean="0"/>
              <a:t> </a:t>
            </a:r>
            <a:r>
              <a:rPr lang="en-US" dirty="0" err="1" smtClean="0"/>
              <a:t>Manojlovic</a:t>
            </a:r>
            <a:r>
              <a:rPr lang="en-US" dirty="0" smtClean="0"/>
              <a:t> (University of Algarve, Portugal)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Monodromy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define “</a:t>
            </a:r>
            <a:r>
              <a:rPr lang="en-US" dirty="0" err="1" smtClean="0"/>
              <a:t>Monodromy</a:t>
            </a:r>
            <a:r>
              <a:rPr lang="en-US" dirty="0" smtClean="0"/>
              <a:t>”, that acts on </a:t>
            </a:r>
            <a:r>
              <a:rPr lang="en-US" dirty="0" smtClean="0"/>
              <a:t>the entire </a:t>
            </a:r>
            <a:r>
              <a:rPr lang="en-US" dirty="0" smtClean="0"/>
              <a:t>chain:</a:t>
            </a:r>
          </a:p>
          <a:p>
            <a:endParaRPr lang="en-US" sz="1600" dirty="0"/>
          </a:p>
          <a:p>
            <a:r>
              <a:rPr lang="en-US" dirty="0" smtClean="0"/>
              <a:t>That can be seen as a 2x2 matrix whose elements are operators on the basic Hilbert space:</a:t>
            </a:r>
          </a:p>
          <a:p>
            <a:endParaRPr lang="en-US" sz="4800" dirty="0"/>
          </a:p>
          <a:p>
            <a:r>
              <a:rPr lang="en-US" dirty="0" smtClean="0"/>
              <a:t>From RLL we find how T-s commute, i.e. RTT: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43" y="2546590"/>
            <a:ext cx="3271935" cy="43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318" y="3847400"/>
            <a:ext cx="3111856" cy="96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82" y="5268686"/>
            <a:ext cx="7508990" cy="4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trace:</a:t>
            </a:r>
          </a:p>
          <a:p>
            <a:endParaRPr lang="en-US" dirty="0"/>
          </a:p>
          <a:p>
            <a:r>
              <a:rPr lang="en-US" dirty="0" smtClean="0"/>
              <a:t>due to</a:t>
            </a:r>
          </a:p>
          <a:p>
            <a:endParaRPr lang="en-US" dirty="0"/>
          </a:p>
          <a:p>
            <a:r>
              <a:rPr lang="en-US" dirty="0" smtClean="0"/>
              <a:t>commutes for different values of the parameter: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718" y="2208246"/>
            <a:ext cx="3728163" cy="68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01" y="1586204"/>
            <a:ext cx="2239501" cy="694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51" y="3351883"/>
            <a:ext cx="6858291" cy="533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573" y="4428153"/>
            <a:ext cx="3619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10" y="181318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have families of mutually commuting operators, e.g. obtained from power </a:t>
            </a:r>
            <a:r>
              <a:rPr lang="en-US" sz="2400" dirty="0" smtClean="0"/>
              <a:t>series expansion. </a:t>
            </a:r>
            <a:r>
              <a:rPr lang="en-US" sz="2400" dirty="0" smtClean="0"/>
              <a:t>And one of such operators is the Hamiltonian! From:</a:t>
            </a:r>
          </a:p>
          <a:p>
            <a:endParaRPr lang="en-US" sz="4000" dirty="0"/>
          </a:p>
          <a:p>
            <a:r>
              <a:rPr lang="en-US" sz="2400" dirty="0" smtClean="0"/>
              <a:t>one obtains:</a:t>
            </a:r>
          </a:p>
          <a:p>
            <a:endParaRPr lang="en-US" sz="2400" dirty="0"/>
          </a:p>
          <a:p>
            <a:r>
              <a:rPr lang="en-US" sz="2400" dirty="0" smtClean="0"/>
              <a:t>which is proportional to the Hamiltonian: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also: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47" y="3386295"/>
            <a:ext cx="3209731" cy="850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55" y="2824065"/>
            <a:ext cx="7558759" cy="66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6" y="4618799"/>
            <a:ext cx="2680996" cy="9637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72816" y="5564743"/>
            <a:ext cx="4301501" cy="507055"/>
            <a:chOff x="1772816" y="5564743"/>
            <a:chExt cx="4301501" cy="5070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2816" y="5564743"/>
              <a:ext cx="3628150" cy="5070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2975" y="5572708"/>
              <a:ext cx="701342" cy="485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5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Solving </a:t>
            </a:r>
            <a:r>
              <a:rPr lang="en-US" dirty="0" smtClean="0"/>
              <a:t>the transfer matrix </a:t>
            </a:r>
            <a:r>
              <a:rPr lang="en-US" dirty="0" err="1" smtClean="0"/>
              <a:t>eigenproblem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know eigenvalues of the transfer matrix </a:t>
            </a:r>
            <a:r>
              <a:rPr lang="en-US" i="1" dirty="0" smtClean="0"/>
              <a:t>t(u)</a:t>
            </a:r>
            <a:r>
              <a:rPr lang="en-US" dirty="0" smtClean="0"/>
              <a:t>, we know values of all conserved quantities!</a:t>
            </a:r>
          </a:p>
          <a:p>
            <a:r>
              <a:rPr lang="en-US" dirty="0" smtClean="0"/>
              <a:t>First we show that                            is an </a:t>
            </a:r>
            <a:r>
              <a:rPr lang="en-US" dirty="0" err="1" smtClean="0"/>
              <a:t>eigenstate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thus:</a:t>
            </a:r>
          </a:p>
          <a:p>
            <a:endParaRPr lang="en-US" dirty="0"/>
          </a:p>
          <a:p>
            <a:r>
              <a:rPr lang="en-US" dirty="0" smtClean="0"/>
              <a:t>also we note: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47" y="3171235"/>
            <a:ext cx="4696505" cy="77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928" y="3835211"/>
            <a:ext cx="2553281" cy="543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60" y="2631813"/>
            <a:ext cx="2147498" cy="66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428" y="5350327"/>
            <a:ext cx="1195096" cy="430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317" y="4705602"/>
            <a:ext cx="5812583" cy="5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14" y="3626499"/>
            <a:ext cx="4677528" cy="142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15" y="4964029"/>
            <a:ext cx="2985284" cy="81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rest of eigenvectors?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show that </a:t>
            </a:r>
            <a:r>
              <a:rPr lang="en-US" dirty="0" smtClean="0"/>
              <a:t>these </a:t>
            </a:r>
            <a:r>
              <a:rPr lang="en-US" dirty="0" smtClean="0"/>
              <a:t>are obtained by action of </a:t>
            </a:r>
            <a:r>
              <a:rPr lang="en-US" i="1" dirty="0" smtClean="0"/>
              <a:t>B</a:t>
            </a:r>
            <a:r>
              <a:rPr lang="en-US" dirty="0" smtClean="0"/>
              <a:t> operators.</a:t>
            </a:r>
          </a:p>
          <a:p>
            <a:r>
              <a:rPr lang="en-US" dirty="0" smtClean="0"/>
              <a:t>First we </a:t>
            </a:r>
            <a:r>
              <a:rPr lang="en-US" dirty="0" err="1" smtClean="0"/>
              <a:t>neeed</a:t>
            </a:r>
            <a:r>
              <a:rPr lang="en-US" dirty="0" smtClean="0"/>
              <a:t> “commutation” relations: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2" y="3215951"/>
            <a:ext cx="2771021" cy="904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37" y="4103957"/>
            <a:ext cx="2658253" cy="789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86" y="5928049"/>
            <a:ext cx="4613363" cy="287402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21038557">
            <a:off x="3742224" y="3336386"/>
            <a:ext cx="360397" cy="2496513"/>
          </a:xfrm>
          <a:prstGeom prst="rightBrace">
            <a:avLst>
              <a:gd name="adj1" fmla="val 99074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91" y="1287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From the commutation relations…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91" y="1589249"/>
            <a:ext cx="7886700" cy="4351338"/>
          </a:xfrm>
        </p:spPr>
        <p:txBody>
          <a:bodyPr/>
          <a:lstStyle/>
          <a:p>
            <a:r>
              <a:rPr lang="en-US" dirty="0" smtClean="0"/>
              <a:t>If we define vectors: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obtain “off-shell” action: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02" y="1624011"/>
            <a:ext cx="4027228" cy="408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77" y="1996848"/>
            <a:ext cx="8030547" cy="568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82" y="3026152"/>
            <a:ext cx="2972423" cy="672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268" y="3046052"/>
            <a:ext cx="3127276" cy="6911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9277" y="2559745"/>
            <a:ext cx="8018366" cy="543874"/>
            <a:chOff x="616599" y="3318635"/>
            <a:chExt cx="8018366" cy="5438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599" y="3318635"/>
              <a:ext cx="8018366" cy="5438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5534" y="3357466"/>
              <a:ext cx="392906" cy="381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379" y="4180114"/>
            <a:ext cx="8538407" cy="618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462" y="4937028"/>
            <a:ext cx="4974576" cy="61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0017" y="5043673"/>
            <a:ext cx="2856332" cy="89808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1884784" y="4516016"/>
            <a:ext cx="528735" cy="4167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2382578">
            <a:off x="5884508" y="4839476"/>
            <a:ext cx="342122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6260842" y="1713723"/>
            <a:ext cx="236372" cy="4858139"/>
          </a:xfrm>
          <a:prstGeom prst="leftBrace">
            <a:avLst>
              <a:gd name="adj1" fmla="val 68333"/>
              <a:gd name="adj2" fmla="val 4987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5537719" y="3531635"/>
            <a:ext cx="87086" cy="2205135"/>
          </a:xfrm>
          <a:prstGeom prst="leftBrace">
            <a:avLst>
              <a:gd name="adj1" fmla="val 68333"/>
              <a:gd name="adj2" fmla="val 4987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2906" y="5480179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eigenvalue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7453" y="5788090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Bethe equations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9315" y="3657599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unwanted terms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3804" y="4690187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= 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 the approach is far more general!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75648"/>
          </a:xfrm>
        </p:spPr>
        <p:txBody>
          <a:bodyPr/>
          <a:lstStyle/>
          <a:p>
            <a:r>
              <a:rPr lang="en-US" dirty="0" smtClean="0"/>
              <a:t>Each R matrix satisfying Yang-Baxter equation defines an </a:t>
            </a:r>
            <a:r>
              <a:rPr lang="en-US" dirty="0" err="1" smtClean="0"/>
              <a:t>integrable</a:t>
            </a:r>
            <a:r>
              <a:rPr lang="en-US" dirty="0" smtClean="0"/>
              <a:t> spin chain!</a:t>
            </a:r>
          </a:p>
          <a:p>
            <a:r>
              <a:rPr lang="en-US" dirty="0" smtClean="0"/>
              <a:t>If                                         and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dirty="0" smtClean="0"/>
              <a:t>It is proved following the same procedure: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Yet, it </a:t>
            </a:r>
            <a:r>
              <a:rPr lang="en-US" dirty="0" smtClean="0"/>
              <a:t>is not </a:t>
            </a:r>
            <a:r>
              <a:rPr lang="en-US" dirty="0" smtClean="0"/>
              <a:t>easy </a:t>
            </a:r>
            <a:r>
              <a:rPr lang="en-US" dirty="0" smtClean="0"/>
              <a:t>to </a:t>
            </a:r>
            <a:r>
              <a:rPr lang="en-US" dirty="0" smtClean="0"/>
              <a:t>solve the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eigenproblem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44" y="2766179"/>
            <a:ext cx="3017578" cy="44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041" y="2697658"/>
            <a:ext cx="1315616" cy="44637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2988" y="3558073"/>
            <a:ext cx="34834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27" y="3296518"/>
            <a:ext cx="1948092" cy="762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866" y="3222473"/>
            <a:ext cx="4277332" cy="942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12" y="4854075"/>
            <a:ext cx="7480038" cy="455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204" y="4511899"/>
            <a:ext cx="2678627" cy="375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808" y="5212752"/>
            <a:ext cx="2053609" cy="391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8278" y="5233998"/>
            <a:ext cx="1119694" cy="3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8614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 does not have to be isotropic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Nonperiodic</a:t>
            </a:r>
            <a:r>
              <a:rPr lang="en-US" dirty="0" smtClean="0"/>
              <a:t>, more general boundary conditions?</a:t>
            </a:r>
          </a:p>
          <a:p>
            <a:r>
              <a:rPr lang="en-US" dirty="0" smtClean="0"/>
              <a:t>Extension to long range interaction (</a:t>
            </a:r>
            <a:r>
              <a:rPr lang="en-US" dirty="0" err="1" smtClean="0"/>
              <a:t>Gaudin</a:t>
            </a:r>
            <a:r>
              <a:rPr lang="en-US" dirty="0" smtClean="0"/>
              <a:t> model)?</a:t>
            </a:r>
            <a:endParaRPr lang="en-US" dirty="0"/>
          </a:p>
          <a:p>
            <a:r>
              <a:rPr lang="en-US" dirty="0" smtClean="0"/>
              <a:t>Find the Bethe vectors and the off-shell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3" y="2312270"/>
            <a:ext cx="6315853" cy="8595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909665" y="3016898"/>
            <a:ext cx="659364" cy="603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0302" y="3657600"/>
            <a:ext cx="15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XYZ chain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63" y="3237722"/>
            <a:ext cx="1175657" cy="44087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640424" y="3421224"/>
            <a:ext cx="914400" cy="186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07698" y="3268825"/>
            <a:ext cx="15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XXZ chain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035245" y="3016898"/>
            <a:ext cx="4000037" cy="784308"/>
          </a:xfrm>
          <a:custGeom>
            <a:avLst/>
            <a:gdLst>
              <a:gd name="connsiteX0" fmla="*/ 323775 w 4000037"/>
              <a:gd name="connsiteY0" fmla="*/ 230155 h 784308"/>
              <a:gd name="connsiteX1" fmla="*/ 410861 w 4000037"/>
              <a:gd name="connsiteY1" fmla="*/ 167951 h 784308"/>
              <a:gd name="connsiteX2" fmla="*/ 435743 w 4000037"/>
              <a:gd name="connsiteY2" fmla="*/ 155510 h 784308"/>
              <a:gd name="connsiteX3" fmla="*/ 603694 w 4000037"/>
              <a:gd name="connsiteY3" fmla="*/ 111967 h 784308"/>
              <a:gd name="connsiteX4" fmla="*/ 734322 w 4000037"/>
              <a:gd name="connsiteY4" fmla="*/ 74645 h 784308"/>
              <a:gd name="connsiteX5" fmla="*/ 877392 w 4000037"/>
              <a:gd name="connsiteY5" fmla="*/ 31102 h 784308"/>
              <a:gd name="connsiteX6" fmla="*/ 1281718 w 4000037"/>
              <a:gd name="connsiteY6" fmla="*/ 0 h 784308"/>
              <a:gd name="connsiteX7" fmla="*/ 1698486 w 4000037"/>
              <a:gd name="connsiteY7" fmla="*/ 6220 h 784308"/>
              <a:gd name="connsiteX8" fmla="*/ 1909979 w 4000037"/>
              <a:gd name="connsiteY8" fmla="*/ 18661 h 784308"/>
              <a:gd name="connsiteX9" fmla="*/ 2370290 w 4000037"/>
              <a:gd name="connsiteY9" fmla="*/ 124408 h 784308"/>
              <a:gd name="connsiteX10" fmla="*/ 2643988 w 4000037"/>
              <a:gd name="connsiteY10" fmla="*/ 136849 h 784308"/>
              <a:gd name="connsiteX11" fmla="*/ 3253588 w 4000037"/>
              <a:gd name="connsiteY11" fmla="*/ 136849 h 784308"/>
              <a:gd name="connsiteX12" fmla="*/ 3595710 w 4000037"/>
              <a:gd name="connsiteY12" fmla="*/ 180392 h 784308"/>
              <a:gd name="connsiteX13" fmla="*/ 3869408 w 4000037"/>
              <a:gd name="connsiteY13" fmla="*/ 236375 h 784308"/>
              <a:gd name="connsiteX14" fmla="*/ 3975155 w 4000037"/>
              <a:gd name="connsiteY14" fmla="*/ 329682 h 784308"/>
              <a:gd name="connsiteX15" fmla="*/ 4000037 w 4000037"/>
              <a:gd name="connsiteY15" fmla="*/ 435429 h 784308"/>
              <a:gd name="connsiteX16" fmla="*/ 3987596 w 4000037"/>
              <a:gd name="connsiteY16" fmla="*/ 578498 h 784308"/>
              <a:gd name="connsiteX17" fmla="*/ 3962714 w 4000037"/>
              <a:gd name="connsiteY17" fmla="*/ 603380 h 784308"/>
              <a:gd name="connsiteX18" fmla="*/ 3863188 w 4000037"/>
              <a:gd name="connsiteY18" fmla="*/ 634482 h 784308"/>
              <a:gd name="connsiteX19" fmla="*/ 3813424 w 4000037"/>
              <a:gd name="connsiteY19" fmla="*/ 646922 h 784308"/>
              <a:gd name="connsiteX20" fmla="*/ 3745000 w 4000037"/>
              <a:gd name="connsiteY20" fmla="*/ 671804 h 784308"/>
              <a:gd name="connsiteX21" fmla="*/ 3633033 w 4000037"/>
              <a:gd name="connsiteY21" fmla="*/ 678024 h 784308"/>
              <a:gd name="connsiteX22" fmla="*/ 3564608 w 4000037"/>
              <a:gd name="connsiteY22" fmla="*/ 684245 h 784308"/>
              <a:gd name="connsiteX23" fmla="*/ 3104298 w 4000037"/>
              <a:gd name="connsiteY23" fmla="*/ 709126 h 784308"/>
              <a:gd name="connsiteX24" fmla="*/ 2992331 w 4000037"/>
              <a:gd name="connsiteY24" fmla="*/ 715347 h 784308"/>
              <a:gd name="connsiteX25" fmla="*/ 2780837 w 4000037"/>
              <a:gd name="connsiteY25" fmla="*/ 721567 h 784308"/>
              <a:gd name="connsiteX26" fmla="*/ 2500918 w 4000037"/>
              <a:gd name="connsiteY26" fmla="*/ 740229 h 784308"/>
              <a:gd name="connsiteX27" fmla="*/ 2382731 w 4000037"/>
              <a:gd name="connsiteY27" fmla="*/ 752669 h 784308"/>
              <a:gd name="connsiteX28" fmla="*/ 2258322 w 4000037"/>
              <a:gd name="connsiteY28" fmla="*/ 758890 h 784308"/>
              <a:gd name="connsiteX29" fmla="*/ 2121473 w 4000037"/>
              <a:gd name="connsiteY29" fmla="*/ 777551 h 784308"/>
              <a:gd name="connsiteX30" fmla="*/ 1636282 w 4000037"/>
              <a:gd name="connsiteY30" fmla="*/ 777551 h 784308"/>
              <a:gd name="connsiteX31" fmla="*/ 1188412 w 4000037"/>
              <a:gd name="connsiteY31" fmla="*/ 771331 h 784308"/>
              <a:gd name="connsiteX32" fmla="*/ 864951 w 4000037"/>
              <a:gd name="connsiteY32" fmla="*/ 746449 h 784308"/>
              <a:gd name="connsiteX33" fmla="*/ 752984 w 4000037"/>
              <a:gd name="connsiteY33" fmla="*/ 715347 h 784308"/>
              <a:gd name="connsiteX34" fmla="*/ 529049 w 4000037"/>
              <a:gd name="connsiteY34" fmla="*/ 696686 h 784308"/>
              <a:gd name="connsiteX35" fmla="*/ 336216 w 4000037"/>
              <a:gd name="connsiteY35" fmla="*/ 684245 h 784308"/>
              <a:gd name="connsiteX36" fmla="*/ 255351 w 4000037"/>
              <a:gd name="connsiteY36" fmla="*/ 678024 h 784308"/>
              <a:gd name="connsiteX37" fmla="*/ 81179 w 4000037"/>
              <a:gd name="connsiteY37" fmla="*/ 634482 h 784308"/>
              <a:gd name="connsiteX38" fmla="*/ 31416 w 4000037"/>
              <a:gd name="connsiteY38" fmla="*/ 590939 h 784308"/>
              <a:gd name="connsiteX39" fmla="*/ 314 w 4000037"/>
              <a:gd name="connsiteY39" fmla="*/ 478971 h 784308"/>
              <a:gd name="connsiteX40" fmla="*/ 18975 w 4000037"/>
              <a:gd name="connsiteY40" fmla="*/ 354563 h 784308"/>
              <a:gd name="connsiteX41" fmla="*/ 149604 w 4000037"/>
              <a:gd name="connsiteY41" fmla="*/ 248816 h 784308"/>
              <a:gd name="connsiteX42" fmla="*/ 218028 w 4000037"/>
              <a:gd name="connsiteY42" fmla="*/ 192833 h 784308"/>
              <a:gd name="connsiteX43" fmla="*/ 429522 w 4000037"/>
              <a:gd name="connsiteY43" fmla="*/ 149290 h 784308"/>
              <a:gd name="connsiteX44" fmla="*/ 454404 w 4000037"/>
              <a:gd name="connsiteY44" fmla="*/ 143069 h 7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000037" h="784308">
                <a:moveTo>
                  <a:pt x="323775" y="230155"/>
                </a:moveTo>
                <a:cubicBezTo>
                  <a:pt x="361370" y="200079"/>
                  <a:pt x="362446" y="197744"/>
                  <a:pt x="410861" y="167951"/>
                </a:cubicBezTo>
                <a:cubicBezTo>
                  <a:pt x="418758" y="163091"/>
                  <a:pt x="426838" y="158095"/>
                  <a:pt x="435743" y="155510"/>
                </a:cubicBezTo>
                <a:cubicBezTo>
                  <a:pt x="491284" y="139385"/>
                  <a:pt x="547871" y="127086"/>
                  <a:pt x="603694" y="111967"/>
                </a:cubicBezTo>
                <a:cubicBezTo>
                  <a:pt x="647404" y="100129"/>
                  <a:pt x="690893" y="87476"/>
                  <a:pt x="734322" y="74645"/>
                </a:cubicBezTo>
                <a:cubicBezTo>
                  <a:pt x="782129" y="60520"/>
                  <a:pt x="827807" y="36231"/>
                  <a:pt x="877392" y="31102"/>
                </a:cubicBezTo>
                <a:cubicBezTo>
                  <a:pt x="1132147" y="4748"/>
                  <a:pt x="997426" y="15794"/>
                  <a:pt x="1281718" y="0"/>
                </a:cubicBezTo>
                <a:lnTo>
                  <a:pt x="1698486" y="6220"/>
                </a:lnTo>
                <a:cubicBezTo>
                  <a:pt x="1769074" y="8317"/>
                  <a:pt x="1840367" y="6776"/>
                  <a:pt x="1909979" y="18661"/>
                </a:cubicBezTo>
                <a:cubicBezTo>
                  <a:pt x="2016011" y="36764"/>
                  <a:pt x="2239352" y="111314"/>
                  <a:pt x="2370290" y="124408"/>
                </a:cubicBezTo>
                <a:cubicBezTo>
                  <a:pt x="2461164" y="133495"/>
                  <a:pt x="2552755" y="132702"/>
                  <a:pt x="2643988" y="136849"/>
                </a:cubicBezTo>
                <a:cubicBezTo>
                  <a:pt x="2863136" y="133071"/>
                  <a:pt x="3039444" y="124952"/>
                  <a:pt x="3253588" y="136849"/>
                </a:cubicBezTo>
                <a:cubicBezTo>
                  <a:pt x="3448708" y="147689"/>
                  <a:pt x="3424847" y="153054"/>
                  <a:pt x="3595710" y="180392"/>
                </a:cubicBezTo>
                <a:cubicBezTo>
                  <a:pt x="3818065" y="215969"/>
                  <a:pt x="3697642" y="185856"/>
                  <a:pt x="3869408" y="236375"/>
                </a:cubicBezTo>
                <a:cubicBezTo>
                  <a:pt x="3904657" y="267477"/>
                  <a:pt x="3945789" y="292974"/>
                  <a:pt x="3975155" y="329682"/>
                </a:cubicBezTo>
                <a:cubicBezTo>
                  <a:pt x="3989740" y="347914"/>
                  <a:pt x="3996368" y="409749"/>
                  <a:pt x="4000037" y="435429"/>
                </a:cubicBezTo>
                <a:cubicBezTo>
                  <a:pt x="3995890" y="483119"/>
                  <a:pt x="3997981" y="531768"/>
                  <a:pt x="3987596" y="578498"/>
                </a:cubicBezTo>
                <a:cubicBezTo>
                  <a:pt x="3985051" y="589948"/>
                  <a:pt x="3973410" y="598567"/>
                  <a:pt x="3962714" y="603380"/>
                </a:cubicBezTo>
                <a:cubicBezTo>
                  <a:pt x="3931018" y="617643"/>
                  <a:pt x="3896555" y="624750"/>
                  <a:pt x="3863188" y="634482"/>
                </a:cubicBezTo>
                <a:cubicBezTo>
                  <a:pt x="3846773" y="639269"/>
                  <a:pt x="3829729" y="641773"/>
                  <a:pt x="3813424" y="646922"/>
                </a:cubicBezTo>
                <a:cubicBezTo>
                  <a:pt x="3790281" y="654230"/>
                  <a:pt x="3768916" y="667680"/>
                  <a:pt x="3745000" y="671804"/>
                </a:cubicBezTo>
                <a:cubicBezTo>
                  <a:pt x="3708164" y="678155"/>
                  <a:pt x="3670324" y="675452"/>
                  <a:pt x="3633033" y="678024"/>
                </a:cubicBezTo>
                <a:cubicBezTo>
                  <a:pt x="3610185" y="679600"/>
                  <a:pt x="3587416" y="682171"/>
                  <a:pt x="3564608" y="684245"/>
                </a:cubicBezTo>
                <a:cubicBezTo>
                  <a:pt x="3345964" y="727973"/>
                  <a:pt x="3523696" y="698232"/>
                  <a:pt x="3104298" y="709126"/>
                </a:cubicBezTo>
                <a:cubicBezTo>
                  <a:pt x="3066931" y="710097"/>
                  <a:pt x="3029683" y="713910"/>
                  <a:pt x="2992331" y="715347"/>
                </a:cubicBezTo>
                <a:lnTo>
                  <a:pt x="2780837" y="721567"/>
                </a:lnTo>
                <a:cubicBezTo>
                  <a:pt x="2528631" y="749590"/>
                  <a:pt x="2832543" y="718601"/>
                  <a:pt x="2500918" y="740229"/>
                </a:cubicBezTo>
                <a:cubicBezTo>
                  <a:pt x="2461389" y="742807"/>
                  <a:pt x="2422228" y="749631"/>
                  <a:pt x="2382731" y="752669"/>
                </a:cubicBezTo>
                <a:cubicBezTo>
                  <a:pt x="2341332" y="755854"/>
                  <a:pt x="2299792" y="756816"/>
                  <a:pt x="2258322" y="758890"/>
                </a:cubicBezTo>
                <a:cubicBezTo>
                  <a:pt x="2212706" y="765110"/>
                  <a:pt x="2167416" y="774587"/>
                  <a:pt x="2121473" y="777551"/>
                </a:cubicBezTo>
                <a:cubicBezTo>
                  <a:pt x="1917355" y="790720"/>
                  <a:pt x="1838272" y="781223"/>
                  <a:pt x="1636282" y="777551"/>
                </a:cubicBezTo>
                <a:lnTo>
                  <a:pt x="1188412" y="771331"/>
                </a:lnTo>
                <a:cubicBezTo>
                  <a:pt x="1080592" y="763037"/>
                  <a:pt x="969145" y="775392"/>
                  <a:pt x="864951" y="746449"/>
                </a:cubicBezTo>
                <a:cubicBezTo>
                  <a:pt x="827629" y="736082"/>
                  <a:pt x="791301" y="721024"/>
                  <a:pt x="752984" y="715347"/>
                </a:cubicBezTo>
                <a:cubicBezTo>
                  <a:pt x="678889" y="704370"/>
                  <a:pt x="603745" y="702260"/>
                  <a:pt x="529049" y="696686"/>
                </a:cubicBezTo>
                <a:cubicBezTo>
                  <a:pt x="464816" y="691893"/>
                  <a:pt x="400478" y="688627"/>
                  <a:pt x="336216" y="684245"/>
                </a:cubicBezTo>
                <a:lnTo>
                  <a:pt x="255351" y="678024"/>
                </a:lnTo>
                <a:cubicBezTo>
                  <a:pt x="211918" y="668373"/>
                  <a:pt x="106363" y="645675"/>
                  <a:pt x="81179" y="634482"/>
                </a:cubicBezTo>
                <a:cubicBezTo>
                  <a:pt x="61037" y="625530"/>
                  <a:pt x="48004" y="605453"/>
                  <a:pt x="31416" y="590939"/>
                </a:cubicBezTo>
                <a:cubicBezTo>
                  <a:pt x="16340" y="553249"/>
                  <a:pt x="-2682" y="520925"/>
                  <a:pt x="314" y="478971"/>
                </a:cubicBezTo>
                <a:cubicBezTo>
                  <a:pt x="3301" y="437144"/>
                  <a:pt x="3837" y="393669"/>
                  <a:pt x="18975" y="354563"/>
                </a:cubicBezTo>
                <a:cubicBezTo>
                  <a:pt x="49131" y="276660"/>
                  <a:pt x="89611" y="287942"/>
                  <a:pt x="149604" y="248816"/>
                </a:cubicBezTo>
                <a:cubicBezTo>
                  <a:pt x="174288" y="232718"/>
                  <a:pt x="191670" y="206012"/>
                  <a:pt x="218028" y="192833"/>
                </a:cubicBezTo>
                <a:cubicBezTo>
                  <a:pt x="282550" y="160572"/>
                  <a:pt x="359999" y="157469"/>
                  <a:pt x="429522" y="149290"/>
                </a:cubicBezTo>
                <a:lnTo>
                  <a:pt x="454404" y="14306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54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XXZ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7045"/>
            <a:ext cx="7886700" cy="4351338"/>
          </a:xfrm>
        </p:spPr>
        <p:txBody>
          <a:bodyPr/>
          <a:lstStyle/>
          <a:p>
            <a:r>
              <a:rPr lang="en-US" dirty="0" smtClean="0"/>
              <a:t>R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4400" dirty="0"/>
          </a:p>
          <a:p>
            <a:r>
              <a:rPr lang="en-US" dirty="0" smtClean="0"/>
              <a:t>Arbitrary spin: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237" y="1579130"/>
            <a:ext cx="5772795" cy="165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22" y="3693010"/>
            <a:ext cx="2928400" cy="72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712" y="3313274"/>
            <a:ext cx="5647471" cy="319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03" y="4435870"/>
            <a:ext cx="5905237" cy="8501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319936" y="4161453"/>
            <a:ext cx="1045027" cy="4727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8743" y="3825551"/>
            <a:ext cx="158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q</a:t>
            </a:r>
            <a:r>
              <a:rPr lang="en-US" dirty="0" smtClean="0"/>
              <a:t>(</a:t>
            </a:r>
            <a:r>
              <a:rPr lang="en-US" dirty="0" err="1" smtClean="0"/>
              <a:t>sl</a:t>
            </a:r>
            <a:r>
              <a:rPr lang="en-US" dirty="0" smtClean="0"/>
              <a:t>(2))</a:t>
            </a:r>
          </a:p>
          <a:p>
            <a:r>
              <a:rPr lang="en-US" dirty="0" smtClean="0"/>
              <a:t>generators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021" y="5350107"/>
            <a:ext cx="6158766" cy="80956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277879" y="4516016"/>
            <a:ext cx="516292" cy="976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few usual </a:t>
            </a:r>
            <a:r>
              <a:rPr lang="en-US" dirty="0" err="1" smtClean="0"/>
              <a:t>steps&amp;relations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1" y="2506821"/>
            <a:ext cx="7813950" cy="314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283" y="3224742"/>
            <a:ext cx="4551200" cy="399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820" y="3810378"/>
            <a:ext cx="3170743" cy="916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521" y="5097385"/>
            <a:ext cx="6201279" cy="3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to algebraic Bethe </a:t>
            </a:r>
            <a:r>
              <a:rPr lang="en-US" dirty="0" err="1" smtClean="0"/>
              <a:t>ansatz</a:t>
            </a:r>
            <a:endParaRPr lang="en-US" dirty="0" smtClean="0"/>
          </a:p>
          <a:p>
            <a:pPr lvl="1"/>
            <a:r>
              <a:rPr lang="en-US" dirty="0" smtClean="0"/>
              <a:t>A few words on motivation</a:t>
            </a:r>
          </a:p>
          <a:p>
            <a:pPr lvl="1"/>
            <a:r>
              <a:rPr lang="en-US" dirty="0" smtClean="0"/>
              <a:t>Define XXX chain problem</a:t>
            </a:r>
          </a:p>
          <a:p>
            <a:pPr lvl="1"/>
            <a:r>
              <a:rPr lang="en-US" dirty="0" smtClean="0"/>
              <a:t>Introduce standard notions (</a:t>
            </a:r>
            <a:r>
              <a:rPr lang="pt-BR" dirty="0"/>
              <a:t>R </a:t>
            </a:r>
            <a:r>
              <a:rPr lang="pt-BR" dirty="0" smtClean="0"/>
              <a:t>matrices, </a:t>
            </a:r>
            <a:r>
              <a:rPr lang="pt-BR" dirty="0"/>
              <a:t>Lax operator, </a:t>
            </a:r>
            <a:r>
              <a:rPr lang="pt-BR" dirty="0" smtClean="0"/>
              <a:t>monodromy, transfer matrix, Bethe equations)</a:t>
            </a:r>
          </a:p>
          <a:p>
            <a:pPr lvl="1"/>
            <a:r>
              <a:rPr lang="pt-BR" dirty="0" smtClean="0"/>
              <a:t>Solving ABA</a:t>
            </a:r>
          </a:p>
          <a:p>
            <a:r>
              <a:rPr lang="en-US" dirty="0" smtClean="0"/>
              <a:t>Contemporary research generalizations</a:t>
            </a:r>
          </a:p>
          <a:p>
            <a:pPr lvl="1"/>
            <a:r>
              <a:rPr lang="en-US" dirty="0" smtClean="0"/>
              <a:t>XXZ chain interaction anisotropy</a:t>
            </a:r>
          </a:p>
          <a:p>
            <a:pPr lvl="1"/>
            <a:r>
              <a:rPr lang="en-US" dirty="0" smtClean="0"/>
              <a:t>Nontrivial boundary conditions</a:t>
            </a:r>
          </a:p>
          <a:p>
            <a:pPr lvl="1"/>
            <a:r>
              <a:rPr lang="en-US" dirty="0" smtClean="0"/>
              <a:t>How do we solve this?</a:t>
            </a:r>
            <a:endParaRPr lang="en-US" dirty="0"/>
          </a:p>
          <a:p>
            <a:r>
              <a:rPr lang="en-US" dirty="0" smtClean="0"/>
              <a:t>Announce another </a:t>
            </a:r>
            <a:r>
              <a:rPr lang="en-US" dirty="0" err="1" smtClean="0"/>
              <a:t>integrable</a:t>
            </a:r>
            <a:r>
              <a:rPr lang="en-US" dirty="0" smtClean="0"/>
              <a:t> system – </a:t>
            </a:r>
            <a:r>
              <a:rPr lang="en-US" dirty="0" err="1" smtClean="0"/>
              <a:t>Gaudin</a:t>
            </a:r>
            <a:r>
              <a:rPr lang="en-US" dirty="0" smtClean="0"/>
              <a:t> model -  that Prof. </a:t>
            </a:r>
            <a:r>
              <a:rPr lang="en-US" dirty="0" err="1" smtClean="0"/>
              <a:t>Manojlovic</a:t>
            </a:r>
            <a:r>
              <a:rPr lang="en-US" dirty="0" smtClean="0"/>
              <a:t> is going to discuss in the next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28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Nontrivial 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785"/>
            <a:ext cx="7886700" cy="4351338"/>
          </a:xfrm>
        </p:spPr>
        <p:txBody>
          <a:bodyPr/>
          <a:lstStyle/>
          <a:p>
            <a:r>
              <a:rPr lang="en-US" dirty="0" smtClean="0"/>
              <a:t>Introduce 2x2 </a:t>
            </a:r>
            <a:r>
              <a:rPr lang="en-US" dirty="0"/>
              <a:t>matrices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/>
              <a:t>K</a:t>
            </a:r>
            <a:r>
              <a:rPr lang="en-US" baseline="30000" dirty="0"/>
              <a:t>−</a:t>
            </a:r>
            <a:r>
              <a:rPr lang="en-US" dirty="0" smtClean="0"/>
              <a:t> that parameterize boundary conditions</a:t>
            </a:r>
          </a:p>
          <a:p>
            <a:r>
              <a:rPr lang="en-US" dirty="0" smtClean="0"/>
              <a:t>Following </a:t>
            </a:r>
            <a:r>
              <a:rPr lang="en-US" dirty="0" err="1" smtClean="0"/>
              <a:t>Sklyanin</a:t>
            </a:r>
            <a:r>
              <a:rPr lang="en-US" dirty="0" smtClean="0"/>
              <a:t>, these must satisfy “reflection” equations: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07" y="3508160"/>
            <a:ext cx="7352221" cy="328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5" y="3962464"/>
            <a:ext cx="8262542" cy="34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953" y="4385930"/>
            <a:ext cx="6068758" cy="17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monodromy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incorporates boundary conditions:</a:t>
            </a:r>
          </a:p>
          <a:p>
            <a:endParaRPr lang="en-US" dirty="0"/>
          </a:p>
          <a:p>
            <a:r>
              <a:rPr lang="en-US" dirty="0" smtClean="0"/>
              <a:t>where:</a:t>
            </a:r>
          </a:p>
          <a:p>
            <a:endParaRPr lang="en-US" sz="4800" dirty="0"/>
          </a:p>
          <a:p>
            <a:r>
              <a:rPr lang="en-US" dirty="0" smtClean="0"/>
              <a:t>satisfying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87" y="2285591"/>
            <a:ext cx="4492300" cy="614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3" y="3361070"/>
            <a:ext cx="7717693" cy="853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8" y="5173703"/>
            <a:ext cx="5452176" cy="85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02" y="4726977"/>
            <a:ext cx="7953432" cy="31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18473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Commutation relations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99" y="1386665"/>
            <a:ext cx="3288059" cy="1002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20" y="1470092"/>
            <a:ext cx="2843600" cy="494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21" y="2428025"/>
            <a:ext cx="4134469" cy="320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1607" y="2748095"/>
            <a:ext cx="3862875" cy="1572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8694" y="4477805"/>
            <a:ext cx="4416975" cy="1433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700" y="3184851"/>
            <a:ext cx="4209768" cy="27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931"/>
            <a:ext cx="7886700" cy="4796032"/>
          </a:xfrm>
        </p:spPr>
        <p:txBody>
          <a:bodyPr/>
          <a:lstStyle/>
          <a:p>
            <a:r>
              <a:rPr lang="en-US" dirty="0" smtClean="0"/>
              <a:t>The transfer matrix is now constructed as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sz="4000" dirty="0"/>
          </a:p>
          <a:p>
            <a:r>
              <a:rPr lang="en-US" dirty="0" smtClean="0"/>
              <a:t>and corresponds to Hamiltonian: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03" y="3460520"/>
            <a:ext cx="7737813" cy="24480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517502" y="3209731"/>
            <a:ext cx="858416" cy="590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27101" y="2911150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XXZ anisotropy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09861" y="5909388"/>
            <a:ext cx="1240971" cy="22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01541" y="5931157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nontrivial boundary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621" y="2458952"/>
            <a:ext cx="5023992" cy="4186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60150" y="1670065"/>
            <a:ext cx="3462812" cy="675029"/>
            <a:chOff x="2460150" y="1670065"/>
            <a:chExt cx="3462812" cy="6750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0150" y="1670065"/>
              <a:ext cx="3462812" cy="675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7720" r="89247"/>
            <a:stretch/>
          </p:blipFill>
          <p:spPr>
            <a:xfrm>
              <a:off x="2545078" y="1772817"/>
              <a:ext cx="662018" cy="47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43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30" y="12875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Finding Bethe vectors - vacuum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944"/>
            <a:ext cx="7886700" cy="4351338"/>
          </a:xfrm>
        </p:spPr>
        <p:txBody>
          <a:bodyPr/>
          <a:lstStyle/>
          <a:p>
            <a:r>
              <a:rPr lang="en-US" dirty="0" smtClean="0"/>
              <a:t>Start with vacuum:</a:t>
            </a:r>
          </a:p>
          <a:p>
            <a:r>
              <a:rPr lang="en-US" dirty="0" smtClean="0"/>
              <a:t>where                                                     and we set </a:t>
            </a:r>
            <a:r>
              <a:rPr lang="el-GR" dirty="0" smtClean="0"/>
              <a:t>φ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621" y="1494426"/>
            <a:ext cx="3291859" cy="44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530" y="2009832"/>
            <a:ext cx="4005456" cy="49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68" y="2613915"/>
            <a:ext cx="1368035" cy="389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656" y="2624671"/>
            <a:ext cx="2116917" cy="365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780" y="2560163"/>
            <a:ext cx="2069743" cy="442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303" y="3286267"/>
            <a:ext cx="5023992" cy="418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-1" r="9" b="12071"/>
          <a:stretch/>
        </p:blipFill>
        <p:spPr>
          <a:xfrm>
            <a:off x="1523417" y="4805168"/>
            <a:ext cx="6457367" cy="54438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503576" y="4037046"/>
            <a:ext cx="441649" cy="53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31" y="-21337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First order excitation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11" y="1415078"/>
            <a:ext cx="7886700" cy="4351338"/>
          </a:xfrm>
        </p:spPr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magnon</a:t>
            </a:r>
            <a:r>
              <a:rPr lang="en-US" dirty="0" smtClean="0"/>
              <a:t> excitation vector: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94" y="1891603"/>
            <a:ext cx="5254391" cy="972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11" r="2448" b="34867"/>
          <a:stretch/>
        </p:blipFill>
        <p:spPr>
          <a:xfrm>
            <a:off x="1013927" y="3231652"/>
            <a:ext cx="6630955" cy="52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90" y="4178090"/>
            <a:ext cx="4799286" cy="113776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925077" y="2861387"/>
            <a:ext cx="404326" cy="360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385" y="5363662"/>
            <a:ext cx="4951152" cy="6427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125894" y="3589176"/>
            <a:ext cx="1063690" cy="696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5400000">
            <a:off x="6658396" y="4750688"/>
            <a:ext cx="644116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6130215" y="1371603"/>
            <a:ext cx="236372" cy="4858139"/>
          </a:xfrm>
          <a:prstGeom prst="leftBrace">
            <a:avLst>
              <a:gd name="adj1" fmla="val 68333"/>
              <a:gd name="adj2" fmla="val 651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9580532">
            <a:off x="379444" y="3769567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eigenvalue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2816" y="6012025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Bethe equations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6474" y="4105468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unwanted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7654" t="64747" r="66902"/>
          <a:stretch/>
        </p:blipFill>
        <p:spPr>
          <a:xfrm>
            <a:off x="7669762" y="3327918"/>
            <a:ext cx="1057470" cy="2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However, there is a freedom…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the following relation: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is actually a whole class of solutions, satisfying identical off-shell equation: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a generic feature, we don’t know that was discussed before!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52" y="2390191"/>
            <a:ext cx="7019925" cy="63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03" y="4144346"/>
            <a:ext cx="6476084" cy="10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order excitation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80" y="2415675"/>
            <a:ext cx="6050013" cy="14449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23120" y="3868000"/>
            <a:ext cx="6608199" cy="2623801"/>
            <a:chOff x="1223120" y="3868000"/>
            <a:chExt cx="6608199" cy="26238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20" y="3868000"/>
              <a:ext cx="6608199" cy="21021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0577" y="5915609"/>
              <a:ext cx="4722072" cy="57619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35880" y="1798186"/>
            <a:ext cx="7935841" cy="416279"/>
            <a:chOff x="635881" y="1798186"/>
            <a:chExt cx="7251596" cy="3632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-1" r="165" b="51351"/>
            <a:stretch/>
          </p:blipFill>
          <p:spPr>
            <a:xfrm>
              <a:off x="635881" y="1798186"/>
              <a:ext cx="5914209" cy="3416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15149" t="53522" r="61855"/>
            <a:stretch/>
          </p:blipFill>
          <p:spPr>
            <a:xfrm>
              <a:off x="6525208" y="1835021"/>
              <a:ext cx="1362269" cy="32638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648" y="93307"/>
            <a:ext cx="4022369" cy="64357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2" name="Straight Arrow Connector 11"/>
          <p:cNvCxnSpPr/>
          <p:nvPr/>
        </p:nvCxnSpPr>
        <p:spPr>
          <a:xfrm flipH="1" flipV="1">
            <a:off x="6139543" y="2083838"/>
            <a:ext cx="1057469" cy="933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5208" y="3016898"/>
            <a:ext cx="239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One of intermediary steps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satisfies off-shell equation: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96" y="1371163"/>
            <a:ext cx="8291629" cy="146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65" y="2679280"/>
            <a:ext cx="5995790" cy="174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07" y="4423997"/>
            <a:ext cx="6917190" cy="19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9976"/>
          </a:xfrm>
        </p:spPr>
        <p:txBody>
          <a:bodyPr/>
          <a:lstStyle/>
          <a:p>
            <a:pPr algn="ctr"/>
            <a:r>
              <a:rPr lang="en-US" dirty="0" smtClean="0"/>
              <a:t>But also does: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which is a consequence of identities: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4" y="1558044"/>
            <a:ext cx="7553586" cy="1019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731" y="4422319"/>
            <a:ext cx="4960226" cy="1336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20" y="3429500"/>
            <a:ext cx="8633927" cy="6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few problems that we can exactly solve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Any such is precious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Some models have more or less natural potential </a:t>
            </a:r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Explains dominant magnetic behavior</a:t>
            </a:r>
          </a:p>
          <a:p>
            <a:pPr lvl="1"/>
            <a:r>
              <a:rPr lang="en-US" dirty="0" smtClean="0"/>
              <a:t>Related to conformal field theories In 2 dimensions</a:t>
            </a:r>
          </a:p>
          <a:p>
            <a:pPr lvl="1"/>
            <a:r>
              <a:rPr lang="en-US" smtClean="0"/>
              <a:t>Expected </a:t>
            </a:r>
            <a:r>
              <a:rPr lang="en-US" dirty="0" smtClean="0"/>
              <a:t>to provide insights to realistic problems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515"/>
          </a:xfrm>
        </p:spPr>
        <p:txBody>
          <a:bodyPr/>
          <a:lstStyle/>
          <a:p>
            <a:pPr algn="ctr"/>
            <a:r>
              <a:rPr lang="en-US" dirty="0" smtClean="0"/>
              <a:t>General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72" y="1470175"/>
            <a:ext cx="6508391" cy="2000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65" y="3945775"/>
            <a:ext cx="7873096" cy="20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30" y="612950"/>
            <a:ext cx="7299993" cy="57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7225"/>
          </a:xfrm>
        </p:spPr>
        <p:txBody>
          <a:bodyPr/>
          <a:lstStyle/>
          <a:p>
            <a:pPr algn="ctr"/>
            <a:r>
              <a:rPr lang="en-US" dirty="0" smtClean="0"/>
              <a:t>Off shell action: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73" y="1103396"/>
            <a:ext cx="6726292" cy="1510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23" y="2591195"/>
            <a:ext cx="5096532" cy="145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50" y="4017771"/>
            <a:ext cx="6851728" cy="1765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204" y="5867476"/>
            <a:ext cx="5201592" cy="7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illustrated the ABA method</a:t>
            </a:r>
            <a:endParaRPr lang="en-US" dirty="0" smtClean="0"/>
          </a:p>
          <a:p>
            <a:r>
              <a:rPr lang="en-US" dirty="0" smtClean="0"/>
              <a:t>Following that approach, we have solved a spin-chain model with anisotropy and non-periodic boundary condition</a:t>
            </a:r>
          </a:p>
          <a:p>
            <a:r>
              <a:rPr lang="en-US" dirty="0" smtClean="0"/>
              <a:t>We pointed out the degrees of freedom that appear in off-shell solutions</a:t>
            </a:r>
          </a:p>
          <a:p>
            <a:r>
              <a:rPr lang="en-US" dirty="0" smtClean="0"/>
              <a:t>We set up the stage </a:t>
            </a:r>
            <a:r>
              <a:rPr lang="en-US" dirty="0" smtClean="0"/>
              <a:t>to derive </a:t>
            </a:r>
            <a:r>
              <a:rPr lang="en-US" dirty="0" smtClean="0"/>
              <a:t>another model, of long range interactions – </a:t>
            </a:r>
            <a:r>
              <a:rPr lang="en-US" dirty="0" err="1" smtClean="0"/>
              <a:t>Gaudin</a:t>
            </a:r>
            <a:r>
              <a:rPr lang="en-US" dirty="0" smtClean="0"/>
              <a:t> model…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48" y="25671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with physical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apidities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are related to momenta of “</a:t>
            </a:r>
            <a:r>
              <a:rPr lang="en-US" dirty="0" err="1" smtClean="0"/>
              <a:t>magnons</a:t>
            </a:r>
            <a:r>
              <a:rPr lang="en-US" dirty="0" smtClean="0"/>
              <a:t>”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And the formula for </a:t>
            </a:r>
            <a:r>
              <a:rPr lang="en-US" dirty="0" smtClean="0"/>
              <a:t>energy: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873" y="2344679"/>
            <a:ext cx="4987698" cy="1156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40" y="4148279"/>
            <a:ext cx="2189292" cy="10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problem – spin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Heisenberg spin chain Hamiltonian (nearest neighbor interaction):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Solve = find energies, wave functions, other conserved quantities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2913234"/>
            <a:ext cx="3893683" cy="1110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701" y="4064490"/>
            <a:ext cx="1668916" cy="66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319" y="2992016"/>
            <a:ext cx="1954529" cy="10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Coordinate Bethe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 years old approach: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 solve the main problem, but not allowing easy generalizations</a:t>
            </a:r>
          </a:p>
          <a:p>
            <a:r>
              <a:rPr lang="en-US" dirty="0" smtClean="0"/>
              <a:t>We will not follow this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38" y="2334730"/>
            <a:ext cx="1501008" cy="643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21" y="2328815"/>
            <a:ext cx="2502061" cy="777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270" y="2948184"/>
            <a:ext cx="4244290" cy="703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081" y="3486033"/>
            <a:ext cx="5629081" cy="8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Algebraic Bethe </a:t>
            </a:r>
            <a:r>
              <a:rPr lang="en-US" dirty="0" err="1" smtClean="0"/>
              <a:t>Ansatz</a:t>
            </a:r>
            <a:r>
              <a:rPr lang="en-US" dirty="0" smtClean="0"/>
              <a:t> (ABA)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additional </a:t>
            </a:r>
            <a:r>
              <a:rPr lang="en-US" dirty="0"/>
              <a:t> </a:t>
            </a:r>
            <a:r>
              <a:rPr lang="en-US" dirty="0" smtClean="0"/>
              <a:t>     auxiliary space       and a “Lax operator”: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33" y="2780522"/>
            <a:ext cx="4640656" cy="892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29" y="1735785"/>
            <a:ext cx="479360" cy="655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124" y="1829966"/>
            <a:ext cx="372195" cy="4218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63216" y="3750804"/>
            <a:ext cx="3601907" cy="467952"/>
            <a:chOff x="5386873" y="3278052"/>
            <a:chExt cx="3601907" cy="4679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6873" y="3278052"/>
              <a:ext cx="3601907" cy="4619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r="53081" b="35067"/>
            <a:stretch/>
          </p:blipFill>
          <p:spPr>
            <a:xfrm>
              <a:off x="6175894" y="3492566"/>
              <a:ext cx="229690" cy="2459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r="53081" b="35067"/>
            <a:stretch/>
          </p:blipFill>
          <p:spPr>
            <a:xfrm>
              <a:off x="7933158" y="3501895"/>
              <a:ext cx="228017" cy="24410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070" y="4453554"/>
            <a:ext cx="5467342" cy="622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554" y="5121370"/>
            <a:ext cx="4672693" cy="12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Relation to permutation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Lax operator can be written as: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P is permutation operator: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8" y="3993502"/>
            <a:ext cx="4515684" cy="1536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34" y="2385625"/>
            <a:ext cx="4209272" cy="719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065" y="4495936"/>
            <a:ext cx="2416240" cy="5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19" y="2407690"/>
            <a:ext cx="4595845" cy="553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1526" y="2513045"/>
            <a:ext cx="27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Lax operators commute?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here:</a:t>
            </a:r>
          </a:p>
          <a:p>
            <a:endParaRPr lang="en-US" dirty="0"/>
          </a:p>
          <a:p>
            <a:r>
              <a:rPr lang="en-US" dirty="0" smtClean="0"/>
              <a:t>This “RLL” relation or “fundamental commutation relation” can here be confirmed by using: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7" y="2359401"/>
            <a:ext cx="7879944" cy="603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94" y="3700190"/>
            <a:ext cx="2367740" cy="62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25" y="5233466"/>
            <a:ext cx="7597062" cy="5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 </a:t>
            </a:r>
            <a:r>
              <a:rPr lang="en-US" dirty="0"/>
              <a:t>matrices satisfy </a:t>
            </a:r>
            <a:r>
              <a:rPr lang="en-US" dirty="0" smtClean="0"/>
              <a:t>the quantum </a:t>
            </a:r>
            <a:r>
              <a:rPr lang="en-US" dirty="0"/>
              <a:t>Yang-Baxter </a:t>
            </a:r>
            <a:r>
              <a:rPr lang="en-US" dirty="0" smtClean="0"/>
              <a:t>equation:</a:t>
            </a:r>
          </a:p>
          <a:p>
            <a:endParaRPr lang="en-US" dirty="0"/>
          </a:p>
          <a:p>
            <a:r>
              <a:rPr lang="en-US" dirty="0" smtClean="0"/>
              <a:t>Which can be seen to follow from RLL relation, since: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hile also: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33" y="2662462"/>
            <a:ext cx="3957248" cy="561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22" y="4186308"/>
            <a:ext cx="7751871" cy="355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80" y="5183317"/>
            <a:ext cx="7831494" cy="390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942" y="2396388"/>
            <a:ext cx="1136974" cy="2946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369698" y="2575249"/>
            <a:ext cx="572278" cy="248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1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2549</TotalTime>
  <Words>798</Words>
  <Application>Microsoft Office PowerPoint</Application>
  <PresentationFormat>On-screen Show (4:3)</PresentationFormat>
  <Paragraphs>189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Algebraic Bethe ansatz for the XXZ Heisenberg spin chain</vt:lpstr>
      <vt:lpstr>Talk outline</vt:lpstr>
      <vt:lpstr>Motivation?</vt:lpstr>
      <vt:lpstr>Basic problem – spin chain</vt:lpstr>
      <vt:lpstr>Coordinate Bethe ansatz</vt:lpstr>
      <vt:lpstr>Algebraic Bethe Ansatz (ABA)</vt:lpstr>
      <vt:lpstr>Relation to permutation operator</vt:lpstr>
      <vt:lpstr>How Lax operators commute?</vt:lpstr>
      <vt:lpstr>R matrices</vt:lpstr>
      <vt:lpstr>Monodromy</vt:lpstr>
      <vt:lpstr>Transfer matrix</vt:lpstr>
      <vt:lpstr>Why is this important?</vt:lpstr>
      <vt:lpstr>Solving the transfer matrix eigenproblem</vt:lpstr>
      <vt:lpstr>The rest of eigenvectors?</vt:lpstr>
      <vt:lpstr>From the commutation relations…</vt:lpstr>
      <vt:lpstr>But the approach is far more general!</vt:lpstr>
      <vt:lpstr>Research generalizations</vt:lpstr>
      <vt:lpstr>XXZ chain</vt:lpstr>
      <vt:lpstr>A few usual steps&amp;relations…</vt:lpstr>
      <vt:lpstr>Nontrivial boundary conditions</vt:lpstr>
      <vt:lpstr>New monodromy matrix</vt:lpstr>
      <vt:lpstr>Commutation relations</vt:lpstr>
      <vt:lpstr>Transfer matrix</vt:lpstr>
      <vt:lpstr>Finding Bethe vectors - vacuum</vt:lpstr>
      <vt:lpstr>First order excitation</vt:lpstr>
      <vt:lpstr>However, there is a freedom…</vt:lpstr>
      <vt:lpstr>Second order excitation</vt:lpstr>
      <vt:lpstr>It satisfies off-shell equation:</vt:lpstr>
      <vt:lpstr>But also does:</vt:lpstr>
      <vt:lpstr>General solution</vt:lpstr>
      <vt:lpstr>…</vt:lpstr>
      <vt:lpstr>Off shell action:</vt:lpstr>
      <vt:lpstr>Conclusion</vt:lpstr>
      <vt:lpstr>Thank you.</vt:lpstr>
      <vt:lpstr>Connection with physical entities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Bethe ansatz for the XXZ Heisenberg spin chain</dc:title>
  <dc:creator>IgorVC</dc:creator>
  <cp:lastModifiedBy>IgorVC</cp:lastModifiedBy>
  <cp:revision>134</cp:revision>
  <dcterms:created xsi:type="dcterms:W3CDTF">2017-09-19T08:27:20Z</dcterms:created>
  <dcterms:modified xsi:type="dcterms:W3CDTF">2017-09-21T08:46:32Z</dcterms:modified>
</cp:coreProperties>
</file>