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i="0" sz="18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inspirehep.net/record/1255409" TargetMode="External"/><Relationship Id="rId3" Type="http://schemas.openxmlformats.org/officeDocument/2006/relationships/hyperlink" Target="http://inspirehep.net/author/profile/Kaloper%2C%20Nemanja?recid=1255409&amp;ln=en" TargetMode="Externa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inspirehep.net/record/1601314" TargetMode="External"/><Relationship Id="rId3" Type="http://schemas.openxmlformats.org/officeDocument/2006/relationships/hyperlink" Target="http://inspirehep.net/author/profile/D%27Amico%2C%20Guido?recid=1601314&amp;ln=en" TargetMode="External"/><Relationship Id="rId4" Type="http://schemas.openxmlformats.org/officeDocument/2006/relationships/hyperlink" Target="http://inspirehep.net/author/profile/Kaloper%2C%20Nemanja?recid=1601314&amp;ln=en" TargetMode="External"/><Relationship Id="rId5" Type="http://schemas.openxmlformats.org/officeDocument/2006/relationships/hyperlink" Target="http://inspirehep.net/author/profile/Padilla%2C%20Antonio?recid=1601314&amp;ln=en" TargetMode="External"/><Relationship Id="rId6" Type="http://schemas.openxmlformats.org/officeDocument/2006/relationships/hyperlink" Target="http://inspirehep.net/author/profile/Stefanyszyn%2C%20David?recid=1601314&amp;ln=en" TargetMode="External"/><Relationship Id="rId7" Type="http://schemas.openxmlformats.org/officeDocument/2006/relationships/hyperlink" Target="http://inspirehep.net/author/profile/Westphal%2C%20Alexander?recid=1601314&amp;ln=en" TargetMode="External"/><Relationship Id="rId8" Type="http://schemas.openxmlformats.org/officeDocument/2006/relationships/hyperlink" Target="http://inspirehep.net/author/profile/Zahariade%2C%20George?recid=1601314&amp;ln=en" TargetMode="External"/><Relationship Id="rId9" Type="http://schemas.openxmlformats.org/officeDocument/2006/relationships/hyperlink" Target="http://arxiv.org/abs/arXiv:1705.08950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hyperlink" Target="http://inspirehep.net/record/299973" TargetMode="External"/><Relationship Id="rId5" Type="http://schemas.openxmlformats.org/officeDocument/2006/relationships/hyperlink" Target="http://inspirehep.net/author/profile/Tseytlin%2C%20Arkady%20A.?recid=299973&amp;ln=en" TargetMode="Externa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inspirehep.net/record/1519946" TargetMode="External"/><Relationship Id="rId3" Type="http://schemas.openxmlformats.org/officeDocument/2006/relationships/hyperlink" Target="http://inspirehep.net/author/profile/Carroll%2C%20Sean%20M.?recid=1519946&amp;ln=en" TargetMode="External"/><Relationship Id="rId4" Type="http://schemas.openxmlformats.org/officeDocument/2006/relationships/hyperlink" Target="http://inspirehep.net/author/profile/Remmen%2C%20Grant%20N.?recid=1519946&amp;ln=en" TargetMode="External"/><Relationship Id="rId5" Type="http://schemas.openxmlformats.org/officeDocument/2006/relationships/image" Target="../media/image4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inspirehep.net/record/1367323" TargetMode="External"/><Relationship Id="rId3" Type="http://schemas.openxmlformats.org/officeDocument/2006/relationships/hyperlink" Target="http://inspirehep.net/author/profile/Kaloper%2C%20Nemanja?recid=1367323&amp;ln=en" TargetMode="External"/><Relationship Id="rId4" Type="http://schemas.openxmlformats.org/officeDocument/2006/relationships/hyperlink" Target="http://inspirehep.net/author/profile/Padilla%2C%20Antonio?recid=1367323&amp;ln=en" TargetMode="External"/><Relationship Id="rId5" Type="http://schemas.openxmlformats.org/officeDocument/2006/relationships/hyperlink" Target="http://inspirehep.net/author/profile/Stefanyszyn%2C%20David?recid=1367323&amp;ln=en" TargetMode="External"/><Relationship Id="rId6" Type="http://schemas.openxmlformats.org/officeDocument/2006/relationships/hyperlink" Target="http://inspirehep.net/author/profile/Zahariade%2C%20George?recid=1367323&amp;ln=en" TargetMode="Externa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inspirehep.net/record/1299015" TargetMode="External"/><Relationship Id="rId3" Type="http://schemas.openxmlformats.org/officeDocument/2006/relationships/hyperlink" Target="http://inspirehep.net/record/1367323" TargetMode="External"/><Relationship Id="rId4" Type="http://schemas.openxmlformats.org/officeDocument/2006/relationships/hyperlink" Target="http://inspirehep.net/record/1601314" TargetMode="External"/><Relationship Id="rId5" Type="http://schemas.openxmlformats.org/officeDocument/2006/relationships/hyperlink" Target="http://arxiv.org/abs/arXiv:1705.08950" TargetMode="External"/><Relationship Id="rId6" Type="http://schemas.openxmlformats.org/officeDocument/2006/relationships/hyperlink" Target="http://inspirehep.net/record/1605372" TargetMode="Externa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inspirehep.net/record/1605372" TargetMode="External"/><Relationship Id="rId3" Type="http://schemas.openxmlformats.org/officeDocument/2006/relationships/hyperlink" Target="http://inspirehep.net/author/profile/Niedermann%2C%20Florian?recid=1605372&amp;ln=en" TargetMode="External"/><Relationship Id="rId4" Type="http://schemas.openxmlformats.org/officeDocument/2006/relationships/hyperlink" Target="http://inspirehep.net/author/profile/Padilla%2C%20Antonio?recid=1605372&amp;ln=en" TargetMode="External"/><Relationship Id="rId5" Type="http://schemas.openxmlformats.org/officeDocument/2006/relationships/hyperlink" Target="http://arxiv.org/abs/arXiv:1706.04778" TargetMode="Externa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inspirehep.net/record/597057" TargetMode="External"/><Relationship Id="rId3" Type="http://schemas.openxmlformats.org/officeDocument/2006/relationships/hyperlink" Target="http://inspirehep.net/author/profile/Adams%2C%20Allan?recid=597057&amp;ln=en" TargetMode="External"/><Relationship Id="rId4" Type="http://schemas.openxmlformats.org/officeDocument/2006/relationships/hyperlink" Target="http://inspirehep.net/author/profile/McGreevy%2C%20John?recid=597057&amp;ln=en" TargetMode="External"/><Relationship Id="rId5" Type="http://schemas.openxmlformats.org/officeDocument/2006/relationships/hyperlink" Target="http://inspirehep.net/author/profile/Silverstein%2C%20Eva?recid=597057&amp;ln=en" TargetMode="External"/><Relationship Id="rId6" Type="http://schemas.openxmlformats.org/officeDocument/2006/relationships/hyperlink" Target="http://arxiv.org/abs/hep-th/0209226" TargetMode="External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6.tif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4.png"/><Relationship Id="rId3" Type="http://schemas.openxmlformats.org/officeDocument/2006/relationships/image" Target="../media/image7.tif"/><Relationship Id="rId4" Type="http://schemas.openxmlformats.org/officeDocument/2006/relationships/image" Target="../media/image6.tif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5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6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4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5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74.png"/><Relationship Id="rId6" Type="http://schemas.openxmlformats.org/officeDocument/2006/relationships/image" Target="../media/image99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9.png"/><Relationship Id="rId4" Type="http://schemas.openxmlformats.org/officeDocument/2006/relationships/image" Target="../media/image100.png"/><Relationship Id="rId5" Type="http://schemas.openxmlformats.org/officeDocument/2006/relationships/image" Target="../media/image45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hyperlink" Target="http://inspirehep.net/record/1470900" TargetMode="External"/><Relationship Id="rId9" Type="http://schemas.openxmlformats.org/officeDocument/2006/relationships/hyperlink" Target="http://inspirehep.net/author/profile/Kaloper%2C%20Nemanja?recid=1470900&amp;ln=en" TargetMode="External"/><Relationship Id="rId10" Type="http://schemas.openxmlformats.org/officeDocument/2006/relationships/hyperlink" Target="http://inspirehep.net/author/profile/Padilla%2C%20Antonio?recid=1470900&amp;ln=en" TargetMode="External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24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4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reek%20Diety%20Atlas%20Carrying%20the%20World%20on%20his%20Shoulder.tiff" descr="Greek%20Diety%20Atlas%20Carrying%20the%20World%20on%20his%20Shoulde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5700" y="-63500"/>
            <a:ext cx="16230600" cy="1379744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he Cosmological Constant Problem…"/>
          <p:cNvSpPr txBox="1"/>
          <p:nvPr/>
        </p:nvSpPr>
        <p:spPr>
          <a:xfrm>
            <a:off x="2438567" y="425450"/>
            <a:ext cx="7609211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0">
                <a:latin typeface="Papyrus"/>
                <a:ea typeface="Papyrus"/>
                <a:cs typeface="Papyrus"/>
                <a:sym typeface="Papyrus"/>
              </a:defRPr>
            </a:pPr>
            <a:r>
              <a:t>The Cosmological Constant Problem</a:t>
            </a:r>
          </a:p>
          <a:p>
            <a:pPr>
              <a:defRPr i="0">
                <a:latin typeface="Papyrus"/>
                <a:ea typeface="Papyrus"/>
                <a:cs typeface="Papyrus"/>
                <a:sym typeface="Papyrus"/>
              </a:defRPr>
            </a:pPr>
            <a:r>
              <a:t>(and its sequester)</a:t>
            </a:r>
          </a:p>
        </p:txBody>
      </p:sp>
      <p:sp>
        <p:nvSpPr>
          <p:cNvPr id="169" name="Tony Padilla…"/>
          <p:cNvSpPr txBox="1"/>
          <p:nvPr/>
        </p:nvSpPr>
        <p:spPr>
          <a:xfrm>
            <a:off x="4337430" y="2000250"/>
            <a:ext cx="3811525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0" sz="24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Tony Padilla</a:t>
            </a:r>
          </a:p>
          <a:p>
            <a:pPr>
              <a:defRPr i="0" sz="24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University of Nottingham</a:t>
            </a:r>
          </a:p>
        </p:txBody>
      </p:sp>
      <p:pic>
        <p:nvPicPr>
          <p:cNvPr id="170" name="University_of_Nottingham%20logo.tiff" descr="University_of_Nottingham%20logo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8572500"/>
            <a:ext cx="2390486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url?sa=i&amp;rct=j&amp;q=&amp;esrc=s&amp;source=images&amp;cd=&amp;docid=pkqZU0hLhdvziM&amp;tbnid=AmOFLk_ctA59nM-&amp;ved=0CAUQjRw&amp;url=http%3A%2F%2Fblogs.bournemouth.ac.tiff" descr="url?sa=i&amp;rct=j&amp;q=&amp;esrc=s&amp;source=images&amp;cd=&amp;docid=pkqZU0hLhdvziM&amp;tbnid=AmOFLk_ctA59nM-&amp;ved=0CAUQjRw&amp;url=http%3A%2F%2Fblogs.bournemouth.ac.tiff"/>
          <p:cNvPicPr>
            <a:picLocks noChangeAspect="1"/>
          </p:cNvPicPr>
          <p:nvPr/>
        </p:nvPicPr>
        <p:blipFill>
          <a:blip r:embed="rId4">
            <a:alphaModFix amt="31000"/>
            <a:extLst/>
          </a:blip>
          <a:stretch>
            <a:fillRect/>
          </a:stretch>
        </p:blipFill>
        <p:spPr>
          <a:xfrm>
            <a:off x="10845800" y="9130792"/>
            <a:ext cx="2032000" cy="495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How can we make the cosmological constant…"/>
          <p:cNvSpPr txBox="1"/>
          <p:nvPr/>
        </p:nvSpPr>
        <p:spPr>
          <a:xfrm>
            <a:off x="0" y="642478"/>
            <a:ext cx="13004800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How can we make the cosmological constant </a:t>
            </a:r>
          </a:p>
          <a:p>
            <a:pPr/>
            <a:r>
              <a:t>radiatively stable?</a:t>
            </a:r>
          </a:p>
        </p:txBody>
      </p:sp>
      <p:sp>
        <p:nvSpPr>
          <p:cNvPr id="242" name="Within particle physics, SUSY would do the job, but not in a way that is compatible with pheno."/>
          <p:cNvSpPr txBox="1"/>
          <p:nvPr/>
        </p:nvSpPr>
        <p:spPr>
          <a:xfrm>
            <a:off x="390363" y="3252328"/>
            <a:ext cx="12224074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Within particle physics, SUSY would do the job, but not in a way that is compatible with pheno.</a:t>
            </a:r>
          </a:p>
        </p:txBody>
      </p:sp>
      <p:sp>
        <p:nvSpPr>
          <p:cNvPr id="243" name="Look to gravity:…"/>
          <p:cNvSpPr txBox="1"/>
          <p:nvPr/>
        </p:nvSpPr>
        <p:spPr>
          <a:xfrm>
            <a:off x="435123" y="5735178"/>
            <a:ext cx="12134554" cy="168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Look to gravity: 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perhaps the radiative corrections are there, but they simply don’t gravitate.  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alphaModFix amt="23574"/>
            <a:extLst/>
          </a:blip>
          <a:stretch>
            <a:fillRect/>
          </a:stretch>
        </p:blipFill>
        <p:spPr>
          <a:xfrm>
            <a:off x="1960487" y="-1"/>
            <a:ext cx="908382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1"/>
      <p:bldP build="whole" bldLvl="1" animBg="1" rev="0" advAuto="0" spid="243" grpId="2"/>
      <p:bldP build="whole" bldLvl="1" animBg="1" rev="0" advAuto="0" spid="244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lobal Vacuum Energy Sequester"/>
          <p:cNvSpPr txBox="1"/>
          <p:nvPr/>
        </p:nvSpPr>
        <p:spPr>
          <a:xfrm>
            <a:off x="2995538" y="4559300"/>
            <a:ext cx="7010028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Global Vacuum Energy Sequester</a:t>
            </a:r>
          </a:p>
        </p:txBody>
      </p:sp>
      <p:sp>
        <p:nvSpPr>
          <p:cNvPr id="247" name="Sequestering the Standard Model Vacuum Energy…"/>
          <p:cNvSpPr txBox="1"/>
          <p:nvPr/>
        </p:nvSpPr>
        <p:spPr>
          <a:xfrm>
            <a:off x="7722183" y="138236"/>
            <a:ext cx="5037337" cy="70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i="0" sz="1600"/>
            </a:pPr>
            <a:r>
              <a:rPr>
                <a:hlinkClick r:id="rId2" invalidUrl="" action="" tgtFrame="" tooltip="" history="1" highlightClick="0" endSnd="0"/>
              </a:rPr>
              <a:t>Sequestering the Standard Model Vacuum Energy</a:t>
            </a:r>
            <a:r>
              <a:rPr b="0"/>
              <a:t> </a:t>
            </a:r>
            <a:endParaRPr b="0"/>
          </a:p>
          <a:p>
            <a:pPr algn="l" defTabSz="457200">
              <a:defRPr i="0" sz="1333"/>
            </a:pPr>
            <a:r>
              <a:rPr>
                <a:hlinkClick r:id="rId3" invalidUrl="" action="" tgtFrame="" tooltip="" history="1" highlightClick="0" endSnd="0"/>
              </a:rPr>
              <a:t>Nemanja Kaloper</a:t>
            </a:r>
            <a:r>
              <a:t>, Antonio Padilla.</a:t>
            </a:r>
          </a:p>
          <a:p>
            <a:pPr algn="l" defTabSz="457200">
              <a:defRPr b="1" i="0" sz="1333"/>
            </a:pPr>
            <a:r>
              <a:t>Phys.Rev.Lett. 112 (2014) no.9, 091304</a:t>
            </a:r>
            <a:r>
              <a:rPr b="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531" y="4298055"/>
            <a:ext cx="8229614" cy="118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810" y="4306147"/>
            <a:ext cx="11950870" cy="117253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Introduce global  dynamical variables: Λ, λ"/>
          <p:cNvSpPr txBox="1"/>
          <p:nvPr/>
        </p:nvSpPr>
        <p:spPr>
          <a:xfrm>
            <a:off x="306379" y="2433178"/>
            <a:ext cx="8666709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Introduce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global</a:t>
            </a:r>
            <a:r>
              <a:t>  dynamical variables: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Λ, λ</a:t>
            </a:r>
          </a:p>
        </p:txBody>
      </p:sp>
      <p:sp>
        <p:nvSpPr>
          <p:cNvPr id="252" name="λ sets hierarchy between…"/>
          <p:cNvSpPr txBox="1"/>
          <p:nvPr/>
        </p:nvSpPr>
        <p:spPr>
          <a:xfrm>
            <a:off x="6235030" y="6731609"/>
            <a:ext cx="6294587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λ</a:t>
            </a:r>
            <a:r>
              <a:t> sets hierarchy between </a:t>
            </a:r>
          </a:p>
          <a:p>
            <a:pPr/>
            <a:r>
              <a:t>matter scales &amp; Planck mass</a:t>
            </a:r>
          </a:p>
        </p:txBody>
      </p:sp>
      <p:sp>
        <p:nvSpPr>
          <p:cNvPr id="253" name="Λ is the CC counterterm"/>
          <p:cNvSpPr txBox="1"/>
          <p:nvPr/>
        </p:nvSpPr>
        <p:spPr>
          <a:xfrm>
            <a:off x="301724" y="6731609"/>
            <a:ext cx="498455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Λ</a:t>
            </a:r>
            <a:r>
              <a:t> is the CC counterterm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93165" y="8264776"/>
            <a:ext cx="2148841" cy="1005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1"/>
      <p:bldP build="whole" bldLvl="1" animBg="1" rev="0" advAuto="0" spid="252" grpId="5"/>
      <p:bldP build="whole" bldLvl="1" animBg="1" rev="0" advAuto="0" spid="254" grpId="6"/>
      <p:bldP build="whole" bldLvl="1" animBg="1" rev="0" advAuto="0" spid="249" grpId="2"/>
      <p:bldP build="whole" bldLvl="1" animBg="1" rev="0" advAuto="0" spid="253" grpId="4"/>
      <p:bldP build="whole" bldLvl="1" animBg="1" rev="0" advAuto="0" spid="251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Equations of motion"/>
          <p:cNvSpPr txBox="1"/>
          <p:nvPr/>
        </p:nvSpPr>
        <p:spPr>
          <a:xfrm>
            <a:off x="3084252" y="152400"/>
            <a:ext cx="62738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Equations of motion</a:t>
            </a:r>
          </a:p>
        </p:txBody>
      </p:sp>
      <p:pic>
        <p:nvPicPr>
          <p:cNvPr id="25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3900" y="2159000"/>
            <a:ext cx="9017000" cy="307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4400" y="6108700"/>
            <a:ext cx="4419600" cy="62611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Circle"/>
          <p:cNvSpPr/>
          <p:nvPr/>
        </p:nvSpPr>
        <p:spPr>
          <a:xfrm>
            <a:off x="9169400" y="4241800"/>
            <a:ext cx="1270000" cy="1270000"/>
          </a:xfrm>
          <a:prstGeom prst="ellips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i="0"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20866" y="5393268"/>
            <a:ext cx="1788523" cy="414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Equations of motion"/>
          <p:cNvSpPr txBox="1"/>
          <p:nvPr/>
        </p:nvSpPr>
        <p:spPr>
          <a:xfrm>
            <a:off x="3084252" y="152400"/>
            <a:ext cx="62738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Equations of motion</a:t>
            </a:r>
          </a:p>
        </p:txBody>
      </p:sp>
      <p:pic>
        <p:nvPicPr>
          <p:cNvPr id="26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5200" y="3314700"/>
            <a:ext cx="5753100" cy="979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400" y="3098800"/>
            <a:ext cx="10147300" cy="245392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pace-time…"/>
          <p:cNvSpPr txBox="1"/>
          <p:nvPr/>
        </p:nvSpPr>
        <p:spPr>
          <a:xfrm>
            <a:off x="8569961" y="1235145"/>
            <a:ext cx="2604344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space-time </a:t>
            </a:r>
          </a:p>
          <a:p>
            <a:pPr/>
            <a:r>
              <a:t>average</a:t>
            </a:r>
          </a:p>
        </p:txBody>
      </p:sp>
      <p:sp>
        <p:nvSpPr>
          <p:cNvPr id="267" name="Connection Line"/>
          <p:cNvSpPr/>
          <p:nvPr/>
        </p:nvSpPr>
        <p:spPr>
          <a:xfrm>
            <a:off x="10841235" y="1962083"/>
            <a:ext cx="627512" cy="1079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04" h="21600" fill="norm" stroke="1" extrusionOk="0">
                <a:moveTo>
                  <a:pt x="0" y="0"/>
                </a:moveTo>
                <a:cubicBezTo>
                  <a:pt x="19999" y="4773"/>
                  <a:pt x="21600" y="11973"/>
                  <a:pt x="4802" y="21600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00" y="2791808"/>
            <a:ext cx="9851768" cy="161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2901" y="5319539"/>
            <a:ext cx="4703235" cy="55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" y="2768600"/>
            <a:ext cx="9945130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2901" y="5319539"/>
            <a:ext cx="4703235" cy="55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" y="2768600"/>
            <a:ext cx="9945130" cy="167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Vacuum energy drops out at each and every loop order…"/>
          <p:cNvSpPr txBox="1"/>
          <p:nvPr/>
        </p:nvSpPr>
        <p:spPr>
          <a:xfrm>
            <a:off x="1711324" y="5104866"/>
            <a:ext cx="9582151" cy="293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</a:p>
          <a:p>
            <a:pPr>
              <a:defRPr sz="2800"/>
            </a:pPr>
          </a:p>
          <a:p>
            <a:pPr algn="l">
              <a:defRPr sz="2800"/>
            </a:pPr>
            <a:r>
              <a:t>Vacuum energy drops out at each and every loop order</a:t>
            </a:r>
          </a:p>
          <a:p>
            <a:pPr algn="l">
              <a:defRPr sz="2800"/>
            </a:pPr>
          </a:p>
          <a:p>
            <a:pPr algn="l">
              <a:defRPr sz="2800"/>
            </a:pPr>
            <a:r>
              <a:t>No hidden equations — this is everything!</a:t>
            </a:r>
          </a:p>
          <a:p>
            <a:pPr algn="l">
              <a:defRPr sz="2800"/>
            </a:pPr>
          </a:p>
          <a:p>
            <a:pPr algn="l">
              <a:defRPr sz="2800"/>
            </a:pPr>
            <a:r>
              <a:t>Residual CC is radiatively stable, value should be measured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ymmetries?"/>
          <p:cNvSpPr txBox="1"/>
          <p:nvPr/>
        </p:nvSpPr>
        <p:spPr>
          <a:xfrm>
            <a:off x="5223941" y="444500"/>
            <a:ext cx="278182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Symmetries?</a:t>
            </a:r>
          </a:p>
        </p:txBody>
      </p:sp>
      <p:sp>
        <p:nvSpPr>
          <p:cNvPr id="279" name="Approximate scaling symmetry"/>
          <p:cNvSpPr txBox="1"/>
          <p:nvPr/>
        </p:nvSpPr>
        <p:spPr>
          <a:xfrm>
            <a:off x="475386" y="1778000"/>
            <a:ext cx="5181601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Approximate scaling symmetry</a:t>
            </a:r>
          </a:p>
        </p:txBody>
      </p:sp>
      <p:sp>
        <p:nvSpPr>
          <p:cNvPr id="280" name="Approximate shift symmetry"/>
          <p:cNvSpPr txBox="1"/>
          <p:nvPr/>
        </p:nvSpPr>
        <p:spPr>
          <a:xfrm>
            <a:off x="569697" y="4419701"/>
            <a:ext cx="4711701" cy="91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Approximate shift symmetry</a:t>
            </a:r>
          </a:p>
        </p:txBody>
      </p:sp>
      <p:pic>
        <p:nvPicPr>
          <p:cNvPr id="281" name="latexit-drag.pdf" descr="latexit-dra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456" y="2397861"/>
            <a:ext cx="9225085" cy="914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latexit-drag.pdf" descr="latexit-drag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2068" y="3426333"/>
            <a:ext cx="2607542" cy="914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latexit-drag.pdf" descr="latexit-drag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565" y="5576773"/>
            <a:ext cx="4654097" cy="405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latexit-drag.pdf" descr="latexit-drag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5954" y="6096203"/>
            <a:ext cx="2243940" cy="914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latexit-drag.pdf" descr="latexit-drag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54200" y="7683500"/>
            <a:ext cx="2768600" cy="1181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Line"/>
          <p:cNvSpPr/>
          <p:nvPr/>
        </p:nvSpPr>
        <p:spPr>
          <a:xfrm flipH="1">
            <a:off x="4838700" y="7468327"/>
            <a:ext cx="1746185" cy="646973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l" defTabSz="457200">
              <a:defRPr i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7" name="Line"/>
          <p:cNvSpPr/>
          <p:nvPr/>
        </p:nvSpPr>
        <p:spPr>
          <a:xfrm flipH="1" flipV="1">
            <a:off x="4826000" y="8254272"/>
            <a:ext cx="1743538" cy="654183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l" defTabSz="457200">
              <a:defRPr i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88" name="latexit-drag.pdf" descr="latexit-drag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94500" y="7274265"/>
            <a:ext cx="2247900" cy="361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latexit-drag.pdf" descr="latexit-drag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69100" y="8749926"/>
            <a:ext cx="4711700" cy="356348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conformal limit, vanishing λ"/>
          <p:cNvSpPr txBox="1"/>
          <p:nvPr/>
        </p:nvSpPr>
        <p:spPr>
          <a:xfrm>
            <a:off x="7701092" y="9058839"/>
            <a:ext cx="2856720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4013"/>
                </a:solidFill>
              </a:defRPr>
            </a:lvl1pPr>
          </a:lstStyle>
          <a:p>
            <a:pPr/>
            <a:r>
              <a:t>conformal limit, vanishing 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An Etude …"/>
          <p:cNvSpPr txBox="1"/>
          <p:nvPr/>
        </p:nvSpPr>
        <p:spPr>
          <a:xfrm>
            <a:off x="4943884" y="4559300"/>
            <a:ext cx="3113336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 Etude …</a:t>
            </a:r>
          </a:p>
        </p:txBody>
      </p:sp>
      <p:sp>
        <p:nvSpPr>
          <p:cNvPr id="293" name="An Etude on Global Vacuum Energy Sequester…"/>
          <p:cNvSpPr txBox="1"/>
          <p:nvPr/>
        </p:nvSpPr>
        <p:spPr>
          <a:xfrm>
            <a:off x="4310706" y="341436"/>
            <a:ext cx="9658519" cy="70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 i="0" sz="1600"/>
            </a:pPr>
            <a:r>
              <a:rPr>
                <a:hlinkClick r:id="rId2" invalidUrl="" action="" tgtFrame="" tooltip="" history="1" highlightClick="0" endSnd="0"/>
              </a:rPr>
              <a:t>An Etude on Global Vacuum Energy Sequester</a:t>
            </a:r>
            <a:r>
              <a:rPr b="0"/>
              <a:t> </a:t>
            </a:r>
            <a:endParaRPr b="0"/>
          </a:p>
          <a:p>
            <a:pPr algn="l" defTabSz="457200">
              <a:defRPr i="0" sz="1333"/>
            </a:pPr>
            <a:r>
              <a:rPr>
                <a:hlinkClick r:id="rId3" invalidUrl="" action="" tgtFrame="" tooltip="" history="1" highlightClick="0" endSnd="0"/>
              </a:rPr>
              <a:t>Guido D'Amico</a:t>
            </a:r>
            <a:r>
              <a:t>, </a:t>
            </a:r>
            <a:r>
              <a:rPr>
                <a:hlinkClick r:id="rId4" invalidUrl="" action="" tgtFrame="" tooltip="" history="1" highlightClick="0" endSnd="0"/>
              </a:rPr>
              <a:t>Nemanja Kaloper</a:t>
            </a:r>
            <a:r>
              <a:t>, </a:t>
            </a:r>
            <a:r>
              <a:rPr>
                <a:hlinkClick r:id="rId5" invalidUrl="" action="" tgtFrame="" tooltip="" history="1" highlightClick="0" endSnd="0"/>
              </a:rPr>
              <a:t>Antonio Padilla</a:t>
            </a:r>
            <a:r>
              <a:t>, </a:t>
            </a:r>
            <a:r>
              <a:rPr>
                <a:hlinkClick r:id="rId6" invalidUrl="" action="" tgtFrame="" tooltip="" history="1" highlightClick="0" endSnd="0"/>
              </a:rPr>
              <a:t>David Stefanyszyn</a:t>
            </a:r>
            <a:r>
              <a:t> , </a:t>
            </a:r>
            <a:r>
              <a:rPr>
                <a:hlinkClick r:id="rId7" invalidUrl="" action="" tgtFrame="" tooltip="" history="1" highlightClick="0" endSnd="0"/>
              </a:rPr>
              <a:t>Alexander Westphal</a:t>
            </a:r>
            <a:r>
              <a:t> </a:t>
            </a:r>
            <a:r>
              <a:rPr>
                <a:hlinkClick r:id="rId8" invalidUrl="" action="" tgtFrame="" tooltip="" history="1" highlightClick="0" endSnd="0"/>
              </a:rPr>
              <a:t>George Zahariade</a:t>
            </a:r>
          </a:p>
          <a:p>
            <a:pPr algn="l" defTabSz="457200">
              <a:defRPr b="1" i="0" sz="1333" u="sng">
                <a:uFill>
                  <a:solidFill>
                    <a:srgbClr val="0066CC"/>
                  </a:solidFill>
                </a:uFill>
              </a:defRPr>
            </a:pPr>
            <a:r>
              <a:rPr b="0" u="none"/>
              <a:t>e-Print: </a:t>
            </a:r>
            <a:r>
              <a:rPr>
                <a:hlinkClick r:id="rId9" invalidUrl="" action="" tgtFrame="" tooltip="" history="1" highlightClick="0" endSnd="0"/>
              </a:rPr>
              <a:t>arXiv:1705.08950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funky.jpg" descr="funk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1325" y="710711"/>
            <a:ext cx="6828675" cy="9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McCullen’s no go theorem"/>
          <p:cNvSpPr txBox="1"/>
          <p:nvPr/>
        </p:nvSpPr>
        <p:spPr>
          <a:xfrm>
            <a:off x="4037065" y="45578"/>
            <a:ext cx="541719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McCullen’s no go theorem</a:t>
            </a:r>
          </a:p>
        </p:txBody>
      </p:sp>
      <p:sp>
        <p:nvSpPr>
          <p:cNvPr id="175" name="McCullen Sandora, 2016"/>
          <p:cNvSpPr txBox="1"/>
          <p:nvPr/>
        </p:nvSpPr>
        <p:spPr>
          <a:xfrm>
            <a:off x="10171875" y="9338447"/>
            <a:ext cx="2770250" cy="37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/>
            <a:r>
              <a:t>McCullen Sandora, 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seytlin’s original idea …."/>
          <p:cNvSpPr txBox="1"/>
          <p:nvPr/>
        </p:nvSpPr>
        <p:spPr>
          <a:xfrm>
            <a:off x="1080264" y="1764311"/>
            <a:ext cx="5273205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Tseytlin’s original idea ….</a:t>
            </a:r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180" y="3624897"/>
            <a:ext cx="7223774" cy="155448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higher dim operators"/>
          <p:cNvSpPr txBox="1"/>
          <p:nvPr/>
        </p:nvSpPr>
        <p:spPr>
          <a:xfrm>
            <a:off x="5002654" y="7607833"/>
            <a:ext cx="613447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higher dim operators</a:t>
            </a: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9440" y="6419920"/>
            <a:ext cx="4434853" cy="50292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Connection Line"/>
          <p:cNvSpPr/>
          <p:nvPr/>
        </p:nvSpPr>
        <p:spPr>
          <a:xfrm>
            <a:off x="6128279" y="6101501"/>
            <a:ext cx="1611762" cy="1459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99" h="17117" fill="norm" stroke="1" extrusionOk="0">
                <a:moveTo>
                  <a:pt x="14942" y="17117"/>
                </a:moveTo>
                <a:cubicBezTo>
                  <a:pt x="21600" y="-422"/>
                  <a:pt x="16619" y="-4483"/>
                  <a:pt x="0" y="4935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00" name="Duality symmetric string theory and the cosmological constant problem…"/>
          <p:cNvSpPr txBox="1"/>
          <p:nvPr/>
        </p:nvSpPr>
        <p:spPr>
          <a:xfrm>
            <a:off x="7285533" y="474491"/>
            <a:ext cx="5379972" cy="1124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 i="0" sz="1600"/>
            </a:pPr>
            <a:r>
              <a:rPr>
                <a:hlinkClick r:id="rId4" invalidUrl="" action="" tgtFrame="" tooltip="" history="1" highlightClick="0" endSnd="0"/>
              </a:rPr>
              <a:t>Duality symmetric string theory and the cosmological constant problem</a:t>
            </a:r>
            <a:r>
              <a:rPr b="0"/>
              <a:t> </a:t>
            </a:r>
            <a:endParaRPr b="0"/>
          </a:p>
          <a:p>
            <a:pPr algn="l" defTabSz="457200">
              <a:defRPr i="0" sz="1333"/>
            </a:pPr>
            <a:r>
              <a:rPr>
                <a:hlinkClick r:id="rId5" invalidUrl="" action="" tgtFrame="" tooltip="" history="1" highlightClick="0" endSnd="0"/>
              </a:rPr>
              <a:t>Arkady A. Tseytlin</a:t>
            </a:r>
          </a:p>
          <a:p>
            <a:pPr algn="l" defTabSz="457200">
              <a:defRPr b="1" i="0" sz="1333"/>
            </a:pPr>
            <a:r>
              <a:t>Phys.Rev.Lett. 66 (1991) 545-548</a:t>
            </a:r>
            <a:r>
              <a:rPr b="0"/>
              <a:t> 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730" y="2240279"/>
            <a:ext cx="6995174" cy="100584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In QFT, powers of hbar (generically) count loops"/>
          <p:cNvSpPr txBox="1"/>
          <p:nvPr/>
        </p:nvSpPr>
        <p:spPr>
          <a:xfrm>
            <a:off x="296072" y="993845"/>
            <a:ext cx="998272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 QFT, powers of hbar (generically) count loops 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0507" y="6122074"/>
            <a:ext cx="7635254" cy="10515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" name="Group"/>
          <p:cNvGrpSpPr/>
          <p:nvPr/>
        </p:nvGrpSpPr>
        <p:grpSpPr>
          <a:xfrm>
            <a:off x="447459" y="4457755"/>
            <a:ext cx="15624276" cy="1346091"/>
            <a:chOff x="0" y="0"/>
            <a:chExt cx="15624274" cy="1346090"/>
          </a:xfrm>
        </p:grpSpPr>
        <p:sp>
          <p:nvSpPr>
            <p:cNvPr id="306" name="Tseytlin introduces an effective hbar…"/>
            <p:cNvSpPr txBox="1"/>
            <p:nvPr/>
          </p:nvSpPr>
          <p:spPr>
            <a:xfrm>
              <a:off x="0" y="-1"/>
              <a:ext cx="15624275" cy="115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/>
              <a:r>
                <a:t>Tseytlin introduces an </a:t>
              </a:r>
              <a:r>
                <a:rPr b="1"/>
                <a:t>effective</a:t>
              </a:r>
              <a:r>
                <a:t> hbar </a:t>
              </a:r>
            </a:p>
            <a:p>
              <a:pPr algn="l"/>
              <a:r>
                <a:t>proportional to spacetime volume,                             , so….     </a:t>
              </a:r>
            </a:p>
          </p:txBody>
        </p:sp>
        <p:pic>
          <p:nvPicPr>
            <p:cNvPr id="30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92543" y="248810"/>
              <a:ext cx="3383280" cy="10972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9" name="vacuum energy loops not cancelled"/>
          <p:cNvSpPr txBox="1"/>
          <p:nvPr/>
        </p:nvSpPr>
        <p:spPr>
          <a:xfrm>
            <a:off x="602046" y="7885711"/>
            <a:ext cx="7635107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vacuum energy </a:t>
            </a:r>
            <a:r>
              <a:rPr b="1"/>
              <a:t>loops not cancelled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VES fixes this by exploiting universality of matter coupling, eg"/>
          <p:cNvSpPr txBox="1"/>
          <p:nvPr/>
        </p:nvSpPr>
        <p:spPr>
          <a:xfrm>
            <a:off x="549646" y="1294592"/>
            <a:ext cx="9761523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VES fixes this by exploiting universality of matter coupling, eg</a:t>
            </a:r>
          </a:p>
        </p:txBody>
      </p:sp>
      <p:pic>
        <p:nvPicPr>
          <p:cNvPr id="3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0609" y="6171234"/>
            <a:ext cx="7543813" cy="118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0533" y="3412093"/>
            <a:ext cx="6903734" cy="118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6589356" y="5157071"/>
            <a:ext cx="966202" cy="457905"/>
          </a:xfrm>
          <a:prstGeom prst="rect">
            <a:avLst/>
          </a:prstGeom>
        </p:spPr>
      </p:pic>
      <p:sp>
        <p:nvSpPr>
          <p:cNvPr id="316" name="now all matter loop corrections scale as"/>
          <p:cNvSpPr txBox="1"/>
          <p:nvPr/>
        </p:nvSpPr>
        <p:spPr>
          <a:xfrm>
            <a:off x="398251" y="8193819"/>
            <a:ext cx="824589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now all matter loop corrections scale as 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89934" y="8275240"/>
            <a:ext cx="822961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arroll &amp; Remmen’s recent idea …."/>
          <p:cNvSpPr txBox="1"/>
          <p:nvPr/>
        </p:nvSpPr>
        <p:spPr>
          <a:xfrm>
            <a:off x="491864" y="1764311"/>
            <a:ext cx="729667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Carroll &amp; Remmen’s recent idea ….</a:t>
            </a:r>
          </a:p>
        </p:txBody>
      </p:sp>
      <p:sp>
        <p:nvSpPr>
          <p:cNvPr id="320" name="A Nonlocal Approach to the Cosmological Constant Problem…"/>
          <p:cNvSpPr txBox="1"/>
          <p:nvPr/>
        </p:nvSpPr>
        <p:spPr>
          <a:xfrm>
            <a:off x="6678331" y="338380"/>
            <a:ext cx="6082805" cy="705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i="0" sz="1600"/>
            </a:pPr>
            <a:r>
              <a:rPr>
                <a:hlinkClick r:id="rId2" invalidUrl="" action="" tgtFrame="" tooltip="" history="1" highlightClick="0" endSnd="0"/>
              </a:rPr>
              <a:t>A Nonlocal Approach to the Cosmological Constant Problem</a:t>
            </a:r>
            <a:r>
              <a:rPr b="0"/>
              <a:t> </a:t>
            </a:r>
            <a:endParaRPr b="0"/>
          </a:p>
          <a:p>
            <a:pPr algn="l" defTabSz="457200">
              <a:defRPr i="0" sz="1333"/>
            </a:pPr>
            <a:r>
              <a:rPr>
                <a:hlinkClick r:id="rId3" invalidUrl="" action="" tgtFrame="" tooltip="" history="1" highlightClick="0" endSnd="0"/>
              </a:rPr>
              <a:t>Sean M. Carroll</a:t>
            </a:r>
            <a:r>
              <a:t>, </a:t>
            </a:r>
            <a:r>
              <a:rPr>
                <a:hlinkClick r:id="rId4" invalidUrl="" action="" tgtFrame="" tooltip="" history="1" highlightClick="0" endSnd="0"/>
              </a:rPr>
              <a:t>Grant N. Remmen</a:t>
            </a:r>
            <a:r>
              <a:t> </a:t>
            </a:r>
          </a:p>
          <a:p>
            <a:pPr algn="l" defTabSz="457200">
              <a:defRPr i="0" sz="1333"/>
            </a:pPr>
            <a:r>
              <a:t>Phys.Rev. D95 (2017) no.12, 123504</a:t>
            </a:r>
          </a:p>
        </p:txBody>
      </p:sp>
      <p:sp>
        <p:nvSpPr>
          <p:cNvPr id="321" name="Global variable η is  originates as magnetic dual of a 4 form field, H"/>
          <p:cNvSpPr txBox="1"/>
          <p:nvPr/>
        </p:nvSpPr>
        <p:spPr>
          <a:xfrm>
            <a:off x="444239" y="4959287"/>
            <a:ext cx="115067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 b="1"/>
              <a:t>Global </a:t>
            </a:r>
            <a:r>
              <a:t>variable η is  originates as magnetic dual of a 4 form field, H</a:t>
            </a:r>
          </a:p>
        </p:txBody>
      </p:sp>
      <p:sp>
        <p:nvSpPr>
          <p:cNvPr id="322" name="Dual of the 4 form F acts like the CC counterterm"/>
          <p:cNvSpPr txBox="1"/>
          <p:nvPr/>
        </p:nvSpPr>
        <p:spPr>
          <a:xfrm>
            <a:off x="427310" y="5987932"/>
            <a:ext cx="8492580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Dual of the 4 form F acts like the CC counterterm </a:t>
            </a:r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7806" y="3044460"/>
            <a:ext cx="11389188" cy="943053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Claim: Global constraint from η … forces action to vanish … forcing CC counterterm to cancel radiative corrections"/>
          <p:cNvSpPr txBox="1"/>
          <p:nvPr/>
        </p:nvSpPr>
        <p:spPr>
          <a:xfrm>
            <a:off x="347110" y="7168976"/>
            <a:ext cx="12310580" cy="9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 b="1"/>
              <a:t>Claim:</a:t>
            </a:r>
            <a:r>
              <a:t> Global constraint from η … forces action to vanish … forcing CC counterterm to cancel radiative corrections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1"/>
      <p:bldP build="whole" bldLvl="1" animBg="1" rev="0" advAuto="0" spid="32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C counterterm cannot adjust if…"/>
          <p:cNvSpPr txBox="1"/>
          <p:nvPr/>
        </p:nvSpPr>
        <p:spPr>
          <a:xfrm>
            <a:off x="355436" y="2563165"/>
            <a:ext cx="12620888" cy="181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r>
              <a:t>CC counterterm </a:t>
            </a:r>
            <a:r>
              <a:rPr b="1"/>
              <a:t>cannot adjust </a:t>
            </a:r>
            <a:r>
              <a:t>if  </a:t>
            </a:r>
          </a:p>
          <a:p>
            <a:pPr algn="l">
              <a:defRPr sz="3000"/>
            </a:pPr>
          </a:p>
          <a:p>
            <a:pPr marL="807357" indent="-489857" algn="l">
              <a:buSzPct val="171000"/>
              <a:buChar char="-"/>
              <a:defRPr sz="3000"/>
            </a:pPr>
            <a:r>
              <a:t>it is an integration constant, i.e. fixed by boundary condition</a:t>
            </a:r>
          </a:p>
          <a:p>
            <a:pPr marL="807357" indent="-489857">
              <a:buSzPct val="171000"/>
              <a:buChar char="-"/>
              <a:defRPr sz="3000"/>
            </a:pPr>
            <a:r>
              <a:t>it stems from a quantised 4 form (in presence of membrane sources)</a:t>
            </a:r>
          </a:p>
        </p:txBody>
      </p:sp>
      <p:sp>
        <p:nvSpPr>
          <p:cNvPr id="327" name="OK, so assume CC counterterm can adjust i.e. not fixed by BCs, there are no membrane sources…"/>
          <p:cNvSpPr txBox="1"/>
          <p:nvPr/>
        </p:nvSpPr>
        <p:spPr>
          <a:xfrm>
            <a:off x="435458" y="4813805"/>
            <a:ext cx="12133884" cy="222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OK, so assume CC counterterm can adjust i.e. not fixed by BCs, there are no membrane sources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</a:p>
          <a:p>
            <a:pPr algn="l"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Are we good then?</a:t>
            </a:r>
          </a:p>
        </p:txBody>
      </p:sp>
      <p:sp>
        <p:nvSpPr>
          <p:cNvPr id="328" name="No!!…"/>
          <p:cNvSpPr txBox="1"/>
          <p:nvPr/>
        </p:nvSpPr>
        <p:spPr>
          <a:xfrm>
            <a:off x="518995" y="7595352"/>
            <a:ext cx="12293770" cy="138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3000"/>
            </a:pPr>
            <a:r>
              <a:t>No!! </a:t>
            </a:r>
          </a:p>
          <a:p>
            <a:pPr>
              <a:defRPr sz="3000"/>
            </a:pPr>
          </a:p>
          <a:p>
            <a:pPr algn="l">
              <a:defRPr sz="3000"/>
            </a:pPr>
            <a:r>
              <a:t>- Effective hbar is proportional to η, so </a:t>
            </a:r>
            <a:r>
              <a:rPr b="1"/>
              <a:t>loops will spoil the constraint</a:t>
            </a:r>
            <a:r>
              <a:t> </a:t>
            </a: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806" y="847142"/>
            <a:ext cx="11389188" cy="943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1"/>
      <p:bldP build="whole" bldLvl="1" animBg="1" rev="0" advAuto="0" spid="328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an fix this theory by moving η"/>
          <p:cNvSpPr txBox="1"/>
          <p:nvPr/>
        </p:nvSpPr>
        <p:spPr>
          <a:xfrm>
            <a:off x="316497" y="552332"/>
            <a:ext cx="5429140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Can fix this theory by moving η </a:t>
            </a:r>
          </a:p>
        </p:txBody>
      </p:sp>
      <p:pic>
        <p:nvPicPr>
          <p:cNvPr id="332" name="Line" descr="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844" y="2717200"/>
            <a:ext cx="3153046" cy="2403474"/>
          </a:xfrm>
          <a:prstGeom prst="rect">
            <a:avLst/>
          </a:prstGeom>
        </p:spPr>
      </p:pic>
      <p:pic>
        <p:nvPicPr>
          <p:cNvPr id="3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742" y="1821780"/>
            <a:ext cx="12017971" cy="110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327" y="4685097"/>
            <a:ext cx="12136146" cy="1122916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Improved version….…"/>
          <p:cNvSpPr txBox="1"/>
          <p:nvPr/>
        </p:nvSpPr>
        <p:spPr>
          <a:xfrm>
            <a:off x="467981" y="6707906"/>
            <a:ext cx="12511817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r>
              <a:t>Improved version….</a:t>
            </a:r>
          </a:p>
          <a:p>
            <a:pPr algn="l">
              <a:defRPr sz="3000"/>
            </a:pPr>
          </a:p>
          <a:p>
            <a:pPr marL="228600" indent="-228600" algn="l">
              <a:buSzPct val="100000"/>
              <a:buChar char="-"/>
              <a:defRPr sz="3000"/>
            </a:pPr>
            <a:r>
              <a:t>places global constraint on geometry (as opposed to geometry + radiatively unstable matter)</a:t>
            </a:r>
          </a:p>
          <a:p>
            <a:pPr marL="228600" indent="-228600" algn="l">
              <a:buSzPct val="100000"/>
              <a:buChar char="-"/>
              <a:defRPr sz="3000"/>
            </a:pPr>
            <a:r>
              <a:t>is just a </a:t>
            </a:r>
            <a:r>
              <a:rPr b="1"/>
              <a:t>hybrid </a:t>
            </a:r>
            <a:r>
              <a:t>of global VES and local VES (see later)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lobal VES in “Jordan frame”"/>
          <p:cNvSpPr txBox="1"/>
          <p:nvPr/>
        </p:nvSpPr>
        <p:spPr>
          <a:xfrm>
            <a:off x="3558517" y="774700"/>
            <a:ext cx="626507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Global VES in “Jordan frame”</a:t>
            </a:r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2637" y="4889497"/>
            <a:ext cx="4981103" cy="687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951" y="2045344"/>
            <a:ext cx="120523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335" y="6073359"/>
            <a:ext cx="9956801" cy="11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Vary over metric and constants κ and Λ…"/>
          <p:cNvSpPr txBox="1"/>
          <p:nvPr/>
        </p:nvSpPr>
        <p:spPr>
          <a:xfrm>
            <a:off x="647299" y="7851162"/>
            <a:ext cx="11710203" cy="138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r>
              <a:t>Vary over metric and constants κ and Λ</a:t>
            </a:r>
          </a:p>
          <a:p>
            <a:pPr algn="l">
              <a:defRPr sz="3000"/>
            </a:pPr>
          </a:p>
          <a:p>
            <a:pPr algn="l">
              <a:defRPr sz="3000"/>
            </a:pPr>
            <a:r>
              <a:t>κ variation yields a global constraint on R, Λ adjusts accordingly  </a:t>
            </a:r>
          </a:p>
        </p:txBody>
      </p:sp>
      <p:pic>
        <p:nvPicPr>
          <p:cNvPr id="343" name="Line" descr="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1537565" y="4269199"/>
            <a:ext cx="2161125" cy="45790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Local Vacuum Energy Sequester"/>
          <p:cNvSpPr txBox="1"/>
          <p:nvPr/>
        </p:nvSpPr>
        <p:spPr>
          <a:xfrm>
            <a:off x="3109837" y="4559300"/>
            <a:ext cx="678142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Local Vacuum Energy Sequester</a:t>
            </a:r>
          </a:p>
        </p:txBody>
      </p:sp>
      <p:sp>
        <p:nvSpPr>
          <p:cNvPr id="347" name="Manifestly Local Theory of Vacuum Energy Sequestering…"/>
          <p:cNvSpPr txBox="1"/>
          <p:nvPr/>
        </p:nvSpPr>
        <p:spPr>
          <a:xfrm>
            <a:off x="7035810" y="273703"/>
            <a:ext cx="5715001" cy="70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i="0" sz="1600"/>
            </a:pPr>
            <a:r>
              <a:rPr>
                <a:hlinkClick r:id="rId2" invalidUrl="" action="" tgtFrame="" tooltip="" history="1" highlightClick="0" endSnd="0"/>
              </a:rPr>
              <a:t>Manifestly Local Theory of Vacuum Energy Sequestering</a:t>
            </a:r>
            <a:r>
              <a:rPr b="0"/>
              <a:t> </a:t>
            </a:r>
            <a:endParaRPr b="0"/>
          </a:p>
          <a:p>
            <a:pPr algn="l" defTabSz="457200">
              <a:defRPr i="0" sz="1333"/>
            </a:pPr>
            <a:r>
              <a:rPr>
                <a:hlinkClick r:id="rId3" invalidUrl="" action="" tgtFrame="" tooltip="" history="1" highlightClick="0" endSnd="0"/>
              </a:rPr>
              <a:t>Nemanja Kaloper</a:t>
            </a:r>
            <a:r>
              <a:t>,</a:t>
            </a:r>
            <a:r>
              <a:rPr>
                <a:hlinkClick r:id="rId4" invalidUrl="" action="" tgtFrame="" tooltip="" history="1" highlightClick="0" endSnd="0"/>
              </a:rPr>
              <a:t>Antonio Padilla</a:t>
            </a:r>
            <a:r>
              <a:t>, </a:t>
            </a:r>
            <a:r>
              <a:rPr>
                <a:hlinkClick r:id="rId5" invalidUrl="" action="" tgtFrame="" tooltip="" history="1" highlightClick="0" endSnd="0"/>
              </a:rPr>
              <a:t>David Stefanyszyn</a:t>
            </a:r>
            <a:r>
              <a:t> , </a:t>
            </a:r>
            <a:r>
              <a:rPr>
                <a:hlinkClick r:id="rId6" invalidUrl="" action="" tgtFrame="" tooltip="" history="1" highlightClick="0" endSnd="0"/>
              </a:rPr>
              <a:t>George Zahariade</a:t>
            </a:r>
          </a:p>
          <a:p>
            <a:pPr algn="l" defTabSz="457200">
              <a:defRPr b="1" i="0" sz="1333"/>
            </a:pPr>
            <a:r>
              <a:t>Phys.Rev.Lett. 116 (2016) no.5, 051302</a:t>
            </a:r>
            <a:r>
              <a:rPr b="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Why bother?"/>
          <p:cNvSpPr txBox="1"/>
          <p:nvPr/>
        </p:nvSpPr>
        <p:spPr>
          <a:xfrm>
            <a:off x="3215617" y="647700"/>
            <a:ext cx="626507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Why bother?</a:t>
            </a:r>
          </a:p>
        </p:txBody>
      </p:sp>
      <p:grpSp>
        <p:nvGrpSpPr>
          <p:cNvPr id="368" name="Group"/>
          <p:cNvGrpSpPr/>
          <p:nvPr/>
        </p:nvGrpSpPr>
        <p:grpSpPr>
          <a:xfrm>
            <a:off x="1265435" y="3331402"/>
            <a:ext cx="10473930" cy="5261948"/>
            <a:chOff x="0" y="0"/>
            <a:chExt cx="10473928" cy="5261947"/>
          </a:xfrm>
        </p:grpSpPr>
        <p:pic>
          <p:nvPicPr>
            <p:cNvPr id="350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8900000">
              <a:off x="884538" y="1173621"/>
              <a:ext cx="1872252" cy="76201"/>
            </a:xfrm>
            <a:prstGeom prst="rect">
              <a:avLst/>
            </a:prstGeom>
            <a:effectLst/>
          </p:spPr>
        </p:pic>
        <p:pic>
          <p:nvPicPr>
            <p:cNvPr id="352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4910264">
              <a:off x="1206037" y="1923615"/>
              <a:ext cx="2900197" cy="76201"/>
            </a:xfrm>
            <a:prstGeom prst="rect">
              <a:avLst/>
            </a:prstGeom>
            <a:effectLst/>
          </p:spPr>
        </p:pic>
        <p:pic>
          <p:nvPicPr>
            <p:cNvPr id="354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7768346">
              <a:off x="2387848" y="2660860"/>
              <a:ext cx="1544488" cy="76201"/>
            </a:xfrm>
            <a:prstGeom prst="rect">
              <a:avLst/>
            </a:prstGeom>
            <a:effectLst/>
          </p:spPr>
        </p:pic>
        <p:pic>
          <p:nvPicPr>
            <p:cNvPr id="356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8900000">
              <a:off x="7516446" y="959522"/>
              <a:ext cx="1148737" cy="76201"/>
            </a:xfrm>
            <a:prstGeom prst="rect">
              <a:avLst/>
            </a:prstGeom>
            <a:effectLst/>
          </p:spPr>
        </p:pic>
        <p:sp>
          <p:nvSpPr>
            <p:cNvPr id="358" name="Line"/>
            <p:cNvSpPr/>
            <p:nvPr/>
          </p:nvSpPr>
          <p:spPr>
            <a:xfrm flipV="1">
              <a:off x="3417342" y="1433268"/>
              <a:ext cx="4159945" cy="639830"/>
            </a:xfrm>
            <a:prstGeom prst="line">
              <a:avLst/>
            </a:prstGeom>
            <a:noFill/>
            <a:ln w="76200" cap="rnd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pic>
          <p:nvPicPr>
            <p:cNvPr id="359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4831915">
              <a:off x="7681757" y="1586371"/>
              <a:ext cx="2325876" cy="76201"/>
            </a:xfrm>
            <a:prstGeom prst="rect">
              <a:avLst/>
            </a:prstGeom>
            <a:effectLst/>
          </p:spPr>
        </p:pic>
        <p:sp>
          <p:nvSpPr>
            <p:cNvPr id="361" name="A"/>
            <p:cNvSpPr txBox="1"/>
            <p:nvPr/>
          </p:nvSpPr>
          <p:spPr>
            <a:xfrm>
              <a:off x="950639" y="1777999"/>
              <a:ext cx="419250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</a:t>
              </a:r>
            </a:p>
          </p:txBody>
        </p:sp>
        <p:sp>
          <p:nvSpPr>
            <p:cNvPr id="362" name="x1"/>
            <p:cNvSpPr txBox="1"/>
            <p:nvPr/>
          </p:nvSpPr>
          <p:spPr>
            <a:xfrm>
              <a:off x="2284145" y="-1"/>
              <a:ext cx="470038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x</a:t>
              </a:r>
              <a:r>
                <a:rPr sz="1800"/>
                <a:t>1</a:t>
              </a:r>
            </a:p>
          </p:txBody>
        </p:sp>
        <p:sp>
          <p:nvSpPr>
            <p:cNvPr id="363" name="x2"/>
            <p:cNvSpPr txBox="1"/>
            <p:nvPr/>
          </p:nvSpPr>
          <p:spPr>
            <a:xfrm>
              <a:off x="2652445" y="3301999"/>
              <a:ext cx="470038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x</a:t>
              </a:r>
              <a:r>
                <a:rPr sz="1800"/>
                <a:t>2</a:t>
              </a:r>
            </a:p>
          </p:txBody>
        </p:sp>
        <p:sp>
          <p:nvSpPr>
            <p:cNvPr id="364" name="xN-1"/>
            <p:cNvSpPr txBox="1"/>
            <p:nvPr/>
          </p:nvSpPr>
          <p:spPr>
            <a:xfrm>
              <a:off x="8132539" y="114299"/>
              <a:ext cx="711250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x</a:t>
              </a:r>
              <a:r>
                <a:rPr sz="1800"/>
                <a:t>N-1</a:t>
              </a:r>
            </a:p>
          </p:txBody>
        </p:sp>
        <p:sp>
          <p:nvSpPr>
            <p:cNvPr id="365" name="B"/>
            <p:cNvSpPr txBox="1"/>
            <p:nvPr/>
          </p:nvSpPr>
          <p:spPr>
            <a:xfrm>
              <a:off x="9167539" y="2603499"/>
              <a:ext cx="419250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B</a:t>
              </a:r>
            </a:p>
          </p:txBody>
        </p:sp>
        <p:pic>
          <p:nvPicPr>
            <p:cNvPr id="36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4172127"/>
              <a:ext cx="10473929" cy="526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81299" y="4751747"/>
              <a:ext cx="4712974" cy="51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9" name="Consistency with QM requires action to be additive…"/>
          <p:cNvSpPr txBox="1"/>
          <p:nvPr/>
        </p:nvSpPr>
        <p:spPr>
          <a:xfrm>
            <a:off x="1094258" y="1723980"/>
            <a:ext cx="10507788" cy="1153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Consistency with QM requires action to be additive</a:t>
            </a:r>
          </a:p>
          <a:p>
            <a:pPr/>
            <a:r>
              <a:t> S</a:t>
            </a:r>
            <a:r>
              <a:rPr sz="1800"/>
              <a:t>AC</a:t>
            </a:r>
            <a:r>
              <a:t>=S</a:t>
            </a:r>
            <a:r>
              <a:rPr sz="1800"/>
              <a:t>AB+</a:t>
            </a:r>
            <a:r>
              <a:t>S</a:t>
            </a:r>
            <a:r>
              <a:rPr sz="1800"/>
              <a:t>BC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nt: UMG a la Henneaux &amp; Teitelboim"/>
          <p:cNvSpPr txBox="1"/>
          <p:nvPr/>
        </p:nvSpPr>
        <p:spPr>
          <a:xfrm>
            <a:off x="3698217" y="305928"/>
            <a:ext cx="6265070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Hint: UMG a la Henneaux &amp; Teitelboim </a:t>
            </a:r>
          </a:p>
        </p:txBody>
      </p:sp>
      <p:sp>
        <p:nvSpPr>
          <p:cNvPr id="372" name="non-gravitating but breaks diffs"/>
          <p:cNvSpPr txBox="1"/>
          <p:nvPr/>
        </p:nvSpPr>
        <p:spPr>
          <a:xfrm>
            <a:off x="4170201" y="3287370"/>
            <a:ext cx="636619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non-gravitating but breaks diffs</a:t>
            </a:r>
          </a:p>
        </p:txBody>
      </p:sp>
      <p:sp>
        <p:nvSpPr>
          <p:cNvPr id="373" name="Line"/>
          <p:cNvSpPr/>
          <p:nvPr/>
        </p:nvSpPr>
        <p:spPr>
          <a:xfrm flipV="1">
            <a:off x="10217150" y="2673350"/>
            <a:ext cx="0" cy="59690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i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pic>
        <p:nvPicPr>
          <p:cNvPr id="3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137" y="1903991"/>
            <a:ext cx="9806932" cy="106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897" y="4525177"/>
            <a:ext cx="11641784" cy="1274051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alternative measure: the 4 form"/>
          <p:cNvSpPr txBox="1"/>
          <p:nvPr/>
        </p:nvSpPr>
        <p:spPr>
          <a:xfrm>
            <a:off x="5618261" y="6112192"/>
            <a:ext cx="644187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alternative measure: the 4 form</a:t>
            </a:r>
          </a:p>
        </p:txBody>
      </p:sp>
      <p:sp>
        <p:nvSpPr>
          <p:cNvPr id="377" name="Line"/>
          <p:cNvSpPr/>
          <p:nvPr/>
        </p:nvSpPr>
        <p:spPr>
          <a:xfrm flipV="1">
            <a:off x="11779250" y="5505450"/>
            <a:ext cx="0" cy="59690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i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378" name="retains diffs…"/>
          <p:cNvSpPr txBox="1"/>
          <p:nvPr/>
        </p:nvSpPr>
        <p:spPr>
          <a:xfrm>
            <a:off x="5661645" y="7054155"/>
            <a:ext cx="5244828" cy="115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/>
            </a:pPr>
            <a:r>
              <a:t>retains diffs</a:t>
            </a:r>
          </a:p>
          <a:p>
            <a:pPr algn="l">
              <a:defRPr sz="2400"/>
            </a:pPr>
            <a:r>
              <a:t>does not gravitate</a:t>
            </a:r>
          </a:p>
          <a:p>
            <a:pPr algn="l">
              <a:defRPr sz="2400"/>
            </a:pPr>
            <a:r>
              <a:t>exact 4 form F</a:t>
            </a:r>
            <a:r>
              <a:rPr sz="1400"/>
              <a:t>4</a:t>
            </a:r>
            <a:r>
              <a:t>=dA</a:t>
            </a:r>
            <a:r>
              <a:rPr sz="1400"/>
              <a:t>3</a:t>
            </a:r>
            <a:r>
              <a:t> forces constant 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“Sequestering the Standard Model Vacuum Energy” Phys.Rev.Lett. 112 (2014) no.9, 091304…"/>
          <p:cNvSpPr txBox="1"/>
          <p:nvPr/>
        </p:nvSpPr>
        <p:spPr>
          <a:xfrm>
            <a:off x="546899" y="1782985"/>
            <a:ext cx="11911001" cy="618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0" sz="1700"/>
            </a:pPr>
          </a:p>
          <a:p>
            <a:pPr algn="l" defTabSz="457200">
              <a:defRPr i="0" sz="1700"/>
            </a:pPr>
            <a:r>
              <a:t>“Sequestering the Standard Model Vacuum Energy” Phys.Rev.Lett. 112 (2014) no.9, 091304 </a:t>
            </a:r>
          </a:p>
          <a:p>
            <a:pPr algn="l" defTabSz="457200">
              <a:defRPr i="0" sz="1700"/>
            </a:pPr>
          </a:p>
          <a:p>
            <a:pPr algn="l" defTabSz="457200">
              <a:defRPr i="0" sz="1700"/>
            </a:pPr>
            <a:r>
              <a:t>“</a:t>
            </a:r>
            <a:r>
              <a:rPr>
                <a:hlinkClick r:id="rId2" invalidUrl="" action="" tgtFrame="" tooltip="" history="1" highlightClick="0" endSnd="0"/>
              </a:rPr>
              <a:t>Vacuum Energy Sequestering: The Framework and Its Cosmological Consequences</a:t>
            </a:r>
            <a:r>
              <a:t>” Phys.Rev. D90 (2014) no.8, 084023,</a:t>
            </a:r>
          </a:p>
          <a:p>
            <a:pPr algn="l" defTabSz="457200">
              <a:defRPr i="0" sz="1700"/>
            </a:pPr>
          </a:p>
          <a:p>
            <a:pPr algn="l" defTabSz="457200">
              <a:defRPr i="0" sz="1700"/>
            </a:pPr>
            <a:r>
              <a:t>“Sequestration of Vacuum Energy and the End of the Universe” Phys.Rev.Lett. 114 (2015) no.10, 101302</a:t>
            </a:r>
          </a:p>
          <a:p>
            <a:pPr algn="l" defTabSz="457200">
              <a:defRPr i="0" sz="1700"/>
            </a:pPr>
          </a:p>
          <a:p>
            <a:pPr algn="l" defTabSz="457200">
              <a:defRPr i="0" sz="1700"/>
            </a:pPr>
            <a:r>
              <a:t>“</a:t>
            </a:r>
            <a:r>
              <a:rPr>
                <a:hlinkClick r:id="rId3" invalidUrl="" action="" tgtFrame="" tooltip="" history="1" highlightClick="0" endSnd="0"/>
              </a:rPr>
              <a:t>Manifestly Local Theory of Vacuum Energy Sequestering</a:t>
            </a:r>
            <a:r>
              <a:t>” Phys.Rev.Lett. 116 (2016) no.5, 051302</a:t>
            </a:r>
          </a:p>
          <a:p>
            <a:pPr algn="l" defTabSz="457200">
              <a:defRPr i="0" sz="1700"/>
            </a:pPr>
          </a:p>
          <a:p>
            <a:pPr algn="l" defTabSz="457200">
              <a:defRPr i="0" sz="1700"/>
            </a:pPr>
            <a:r>
              <a:t>“Sequestering effects on and of vacuum decay” Phys.Rev. D94 (2016) no.2, 025022</a:t>
            </a:r>
          </a:p>
          <a:p>
            <a:pPr algn="l" defTabSz="457200">
              <a:defRPr i="0" sz="1700"/>
            </a:pPr>
          </a:p>
          <a:p>
            <a:pPr algn="l" defTabSz="457200">
              <a:defRPr i="0" sz="1700" u="sng">
                <a:uFill>
                  <a:solidFill>
                    <a:srgbClr val="0066CC"/>
                  </a:solidFill>
                </a:uFill>
              </a:defRPr>
            </a:pPr>
            <a:r>
              <a:t>“Vacuum Energy Sequestering and Graviton Loops” Phys.Rev.Lett. 118 (2017) no.6, 061303 </a:t>
            </a:r>
          </a:p>
          <a:p>
            <a:pPr algn="l" defTabSz="457200">
              <a:defRPr i="0" sz="1700" u="sng">
                <a:uFill>
                  <a:solidFill>
                    <a:srgbClr val="0066CC"/>
                  </a:solidFill>
                </a:uFill>
              </a:defRPr>
            </a:pPr>
          </a:p>
          <a:p>
            <a:pPr algn="l" defTabSz="457200">
              <a:defRPr i="0" sz="1700" u="sng">
                <a:uFill>
                  <a:solidFill>
                    <a:srgbClr val="0066CC"/>
                  </a:solidFill>
                </a:uFill>
              </a:defRPr>
            </a:pPr>
            <a:r>
              <a:t>“</a:t>
            </a:r>
            <a:r>
              <a:rPr>
                <a:hlinkClick r:id="rId4" invalidUrl="" action="" tgtFrame="" tooltip="" history="1" highlightClick="0" endSnd="0"/>
              </a:rPr>
              <a:t>An Etude on Global Vacuum Energy Sequester</a:t>
            </a:r>
            <a:r>
              <a:t> “ </a:t>
            </a:r>
            <a:r>
              <a:rPr>
                <a:hlinkClick r:id="rId5" invalidUrl="" action="" tgtFrame="" tooltip="" history="1" highlightClick="0" endSnd="0"/>
              </a:rPr>
              <a:t>arXiv:1705.08950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i="0" sz="1700" u="sng">
                <a:uFill>
                  <a:solidFill>
                    <a:srgbClr val="0066CC"/>
                  </a:solidFill>
                </a:uFill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i="0" sz="1700" u="sng">
                <a:uFill>
                  <a:solidFill>
                    <a:srgbClr val="0066CC"/>
                  </a:solidFill>
                </a:uFill>
              </a:defRPr>
            </a:pPr>
            <a:r>
              <a:rPr u="none"/>
              <a:t>“</a:t>
            </a:r>
            <a:r>
              <a:rPr>
                <a:hlinkClick r:id="rId6" invalidUrl="" action="" tgtFrame="" tooltip="" history="1" highlightClick="0" endSnd="0"/>
              </a:rPr>
              <a:t>Obstructions to self-tuning and possible ways around</a:t>
            </a:r>
            <a:r>
              <a:t>“ arXiv:1706.04778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i="0" sz="1700" u="sng">
                <a:uFill>
                  <a:solidFill>
                    <a:srgbClr val="0066CC"/>
                  </a:solidFill>
                </a:uFill>
              </a:defRPr>
            </a:pPr>
            <a:endParaRPr u="none">
              <a:solidFill>
                <a:srgbClr val="000000"/>
              </a:solidFill>
            </a:endParaRPr>
          </a:p>
          <a:p>
            <a:pPr>
              <a:defRPr sz="2400"/>
            </a:pPr>
          </a:p>
          <a:p>
            <a:pPr>
              <a:defRPr sz="2400"/>
            </a:pPr>
            <a:r>
              <a:t>Collaborators: Nemanja Kaloper, Guido D’Amico, Florian Niedermann, </a:t>
            </a:r>
          </a:p>
          <a:p>
            <a:pPr>
              <a:defRPr sz="2400"/>
            </a:pPr>
            <a:r>
              <a:t>David Stefanyszyn, Alexander Westphal, George Zahariade</a:t>
            </a:r>
          </a:p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Local VES"/>
          <p:cNvSpPr txBox="1"/>
          <p:nvPr/>
        </p:nvSpPr>
        <p:spPr>
          <a:xfrm>
            <a:off x="3369865" y="533400"/>
            <a:ext cx="626507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Local VES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074" y="3132193"/>
            <a:ext cx="13004801" cy="244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6113" y="3071574"/>
            <a:ext cx="9052574" cy="1188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1" grpId="1"/>
      <p:bldP build="whole" bldLvl="1" animBg="1" rev="0" advAuto="0" spid="382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2542" y="1541958"/>
            <a:ext cx="6543707" cy="2187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0650" y="4660900"/>
            <a:ext cx="8369300" cy="93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9041" y="7099944"/>
            <a:ext cx="4546601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Line"/>
          <p:cNvSpPr/>
          <p:nvPr/>
        </p:nvSpPr>
        <p:spPr>
          <a:xfrm flipV="1">
            <a:off x="1993403" y="5403849"/>
            <a:ext cx="387847" cy="1037482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i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388" name="constant"/>
          <p:cNvSpPr txBox="1"/>
          <p:nvPr/>
        </p:nvSpPr>
        <p:spPr>
          <a:xfrm>
            <a:off x="1303486" y="6386735"/>
            <a:ext cx="1266528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constant</a:t>
            </a:r>
          </a:p>
        </p:txBody>
      </p:sp>
      <p:sp>
        <p:nvSpPr>
          <p:cNvPr id="389" name="Oval"/>
          <p:cNvSpPr/>
          <p:nvPr/>
        </p:nvSpPr>
        <p:spPr>
          <a:xfrm>
            <a:off x="4235450" y="4363541"/>
            <a:ext cx="3749924" cy="1534518"/>
          </a:xfrm>
          <a:prstGeom prst="ellipse">
            <a:avLst/>
          </a:prstGeom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i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390" name="radiatively stable"/>
          <p:cNvSpPr txBox="1"/>
          <p:nvPr/>
        </p:nvSpPr>
        <p:spPr>
          <a:xfrm>
            <a:off x="4918149" y="5954935"/>
            <a:ext cx="2384525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radiatively stable</a:t>
            </a:r>
          </a:p>
        </p:txBody>
      </p:sp>
      <p:sp>
        <p:nvSpPr>
          <p:cNvPr id="391" name="Line"/>
          <p:cNvSpPr/>
          <p:nvPr/>
        </p:nvSpPr>
        <p:spPr>
          <a:xfrm flipH="1">
            <a:off x="8157545" y="5518444"/>
            <a:ext cx="625724" cy="194295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i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9" grpId="2"/>
      <p:bldP build="whole" bldLvl="1" animBg="1" rev="0" advAuto="0" spid="386" grpId="7"/>
      <p:bldP build="whole" bldLvl="1" animBg="1" rev="0" advAuto="0" spid="385" grpId="1"/>
      <p:bldP build="whole" bldLvl="1" animBg="1" rev="0" advAuto="0" spid="388" grpId="6"/>
      <p:bldP build="whole" bldLvl="1" animBg="1" rev="0" advAuto="0" spid="387" grpId="3"/>
      <p:bldP build="whole" bldLvl="1" animBg="1" rev="0" advAuto="0" spid="390" grpId="4"/>
      <p:bldP build="whole" bldLvl="1" animBg="1" rev="0" advAuto="0" spid="391" grpId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roup"/>
          <p:cNvGrpSpPr/>
          <p:nvPr/>
        </p:nvGrpSpPr>
        <p:grpSpPr>
          <a:xfrm>
            <a:off x="2070075" y="438150"/>
            <a:ext cx="9348230" cy="1219200"/>
            <a:chOff x="0" y="0"/>
            <a:chExt cx="9348229" cy="1219200"/>
          </a:xfrm>
        </p:grpSpPr>
        <p:sp>
          <p:nvSpPr>
            <p:cNvPr id="393" name="Is"/>
            <p:cNvSpPr txBox="1"/>
            <p:nvPr/>
          </p:nvSpPr>
          <p:spPr>
            <a:xfrm>
              <a:off x="-1" y="299578"/>
              <a:ext cx="596951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Is </a:t>
              </a:r>
            </a:p>
          </p:txBody>
        </p:sp>
        <p:pic>
          <p:nvPicPr>
            <p:cNvPr id="39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56766" y="0"/>
              <a:ext cx="4546601" cy="1219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radiatively stable?"/>
            <p:cNvSpPr txBox="1"/>
            <p:nvPr/>
          </p:nvSpPr>
          <p:spPr>
            <a:xfrm>
              <a:off x="5574320" y="299578"/>
              <a:ext cx="3773910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radiatively stable?</a:t>
              </a:r>
            </a:p>
          </p:txBody>
        </p:sp>
      </p:grpSp>
      <p:grpSp>
        <p:nvGrpSpPr>
          <p:cNvPr id="402" name="Group"/>
          <p:cNvGrpSpPr/>
          <p:nvPr/>
        </p:nvGrpSpPr>
        <p:grpSpPr>
          <a:xfrm>
            <a:off x="595721" y="2210928"/>
            <a:ext cx="11537740" cy="2992333"/>
            <a:chOff x="0" y="0"/>
            <a:chExt cx="11537739" cy="2992332"/>
          </a:xfrm>
        </p:grpSpPr>
        <p:sp>
          <p:nvSpPr>
            <p:cNvPr id="397" name="Effect of vacuum loops:"/>
            <p:cNvSpPr txBox="1"/>
            <p:nvPr/>
          </p:nvSpPr>
          <p:spPr>
            <a:xfrm>
              <a:off x="-1" y="-1"/>
              <a:ext cx="4866458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Effect of vacuum loops:</a:t>
              </a:r>
            </a:p>
          </p:txBody>
        </p:sp>
        <p:pic>
          <p:nvPicPr>
            <p:cNvPr id="39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9906" y="1364270"/>
              <a:ext cx="6616701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8549" y="2226282"/>
              <a:ext cx="6908801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0" name="smooth functions…"/>
            <p:cNvSpPr txBox="1"/>
            <p:nvPr/>
          </p:nvSpPr>
          <p:spPr>
            <a:xfrm>
              <a:off x="8516528" y="1209110"/>
              <a:ext cx="2587824" cy="1783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400"/>
              </a:pPr>
              <a:r>
                <a:t>smooth functions </a:t>
              </a:r>
            </a:p>
            <a:p>
              <a:pPr algn="l"/>
              <a:r>
                <a:t>μ &gt; M</a:t>
              </a:r>
              <a:r>
                <a:rPr sz="1800"/>
                <a:t>UV</a:t>
              </a:r>
              <a:endParaRPr sz="1800"/>
            </a:p>
            <a:p>
              <a:pPr algn="l"/>
              <a:r>
                <a:t>M</a:t>
              </a:r>
              <a:r>
                <a:rPr sz="1800"/>
                <a:t>pl </a:t>
              </a:r>
              <a:r>
                <a:t>&gt; M</a:t>
              </a:r>
              <a:r>
                <a:rPr sz="1800"/>
                <a:t>UV</a:t>
              </a:r>
              <a:endParaRPr sz="1800"/>
            </a:p>
          </p:txBody>
        </p:sp>
        <p:sp>
          <p:nvSpPr>
            <p:cNvPr id="401" name="Oval"/>
            <p:cNvSpPr/>
            <p:nvPr/>
          </p:nvSpPr>
          <p:spPr>
            <a:xfrm>
              <a:off x="7763829" y="1110121"/>
              <a:ext cx="3773911" cy="1778001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grpSp>
        <p:nvGrpSpPr>
          <p:cNvPr id="405" name="Group"/>
          <p:cNvGrpSpPr/>
          <p:nvPr/>
        </p:nvGrpSpPr>
        <p:grpSpPr>
          <a:xfrm>
            <a:off x="1044277" y="5661223"/>
            <a:ext cx="11403633" cy="1016001"/>
            <a:chOff x="0" y="0"/>
            <a:chExt cx="11403632" cy="1016000"/>
          </a:xfrm>
        </p:grpSpPr>
        <p:pic>
          <p:nvPicPr>
            <p:cNvPr id="40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438400" cy="10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4" name="geometric, IR quantities, not UV sensitive"/>
            <p:cNvSpPr txBox="1"/>
            <p:nvPr/>
          </p:nvSpPr>
          <p:spPr>
            <a:xfrm>
              <a:off x="2928912" y="197978"/>
              <a:ext cx="8474721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geometric, IR quantities, not UV sensitive</a:t>
              </a:r>
            </a:p>
          </p:txBody>
        </p:sp>
      </p:grpSp>
      <p:pic>
        <p:nvPicPr>
          <p:cNvPr id="40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7529" y="7473701"/>
            <a:ext cx="9348230" cy="1094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2" grpId="1"/>
      <p:bldP build="whole" bldLvl="1" animBg="1" rev="0" advAuto="0" spid="405" grpId="2"/>
      <p:bldP build="whole" bldLvl="1" animBg="1" rev="0" advAuto="0" spid="406" grpId="3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lobal trace equations"/>
          <p:cNvSpPr txBox="1"/>
          <p:nvPr/>
        </p:nvSpPr>
        <p:spPr>
          <a:xfrm>
            <a:off x="4157798" y="559928"/>
            <a:ext cx="468920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Global trace equations</a:t>
            </a:r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2441" y="2178893"/>
            <a:ext cx="8026401" cy="114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5491" y="5222478"/>
            <a:ext cx="55753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Connection Line" descr="Connection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1810" y="4406564"/>
            <a:ext cx="3237016" cy="809964"/>
          </a:xfrm>
          <a:prstGeom prst="rect">
            <a:avLst/>
          </a:prstGeom>
        </p:spPr>
      </p:pic>
      <p:sp>
        <p:nvSpPr>
          <p:cNvPr id="412" name="GR"/>
          <p:cNvSpPr/>
          <p:nvPr/>
        </p:nvSpPr>
        <p:spPr>
          <a:xfrm>
            <a:off x="1757406" y="4417613"/>
            <a:ext cx="689716" cy="75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0" sz="3400">
                <a:solidFill>
                  <a:srgbClr val="FF26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GR</a:t>
            </a:r>
          </a:p>
        </p:txBody>
      </p:sp>
      <p:pic>
        <p:nvPicPr>
          <p:cNvPr id="419" name="Connection Line" descr="Connection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31554" y="5743952"/>
            <a:ext cx="1428071" cy="937848"/>
          </a:xfrm>
          <a:prstGeom prst="rect">
            <a:avLst/>
          </a:prstGeom>
        </p:spPr>
      </p:pic>
      <p:sp>
        <p:nvSpPr>
          <p:cNvPr id="414" name="Sequester"/>
          <p:cNvSpPr/>
          <p:nvPr/>
        </p:nvSpPr>
        <p:spPr>
          <a:xfrm>
            <a:off x="1122981" y="5854109"/>
            <a:ext cx="2136366" cy="75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0" sz="3400">
                <a:solidFill>
                  <a:schemeClr val="accent3">
                    <a:satOff val="18648"/>
                    <a:lumOff val="5971"/>
                  </a:schemeClr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Sequester</a:t>
            </a:r>
          </a:p>
        </p:txBody>
      </p:sp>
      <p:sp>
        <p:nvSpPr>
          <p:cNvPr id="415" name="fixed by…"/>
          <p:cNvSpPr/>
          <p:nvPr/>
        </p:nvSpPr>
        <p:spPr>
          <a:xfrm>
            <a:off x="3478768" y="4471915"/>
            <a:ext cx="1285592" cy="80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0" sz="1800">
                <a:solidFill>
                  <a:srgbClr val="FF26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fixed by </a:t>
            </a:r>
          </a:p>
          <a:p>
            <a:pPr>
              <a:defRPr b="1" i="0" sz="1800">
                <a:solidFill>
                  <a:srgbClr val="FF26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assumption</a:t>
            </a:r>
          </a:p>
        </p:txBody>
      </p:sp>
      <p:sp>
        <p:nvSpPr>
          <p:cNvPr id="416" name="fixed by…"/>
          <p:cNvSpPr/>
          <p:nvPr/>
        </p:nvSpPr>
        <p:spPr>
          <a:xfrm>
            <a:off x="8077599" y="5741915"/>
            <a:ext cx="1663729" cy="80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0" sz="1800">
                <a:solidFill>
                  <a:schemeClr val="accent3">
                    <a:satOff val="18648"/>
                    <a:lumOff val="5971"/>
                  </a:schemeClr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fixed by </a:t>
            </a:r>
          </a:p>
          <a:p>
            <a:pPr>
              <a:defRPr b="1" i="0" sz="1800">
                <a:solidFill>
                  <a:schemeClr val="accent3">
                    <a:satOff val="18648"/>
                    <a:lumOff val="5971"/>
                  </a:schemeClr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ratio of fluxes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6" grpId="5"/>
      <p:bldP build="whole" bldLvl="1" animBg="1" rev="0" advAuto="0" spid="419" grpId="6"/>
      <p:bldP build="whole" bldLvl="1" animBg="1" rev="0" advAuto="0" spid="412" grpId="1"/>
      <p:bldP build="whole" bldLvl="1" animBg="1" rev="0" advAuto="0" spid="417" grpId="3"/>
      <p:bldP build="whole" bldLvl="1" animBg="1" rev="0" advAuto="0" spid="415" grpId="2"/>
      <p:bldP build="whole" bldLvl="1" animBg="1" rev="0" advAuto="0" spid="414" grpId="4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423" name="Λ is sink for vacuum energy, channelled there by non-gravitating 4 forms"/>
          <p:cNvSpPr txBox="1"/>
          <p:nvPr/>
        </p:nvSpPr>
        <p:spPr>
          <a:xfrm>
            <a:off x="486676" y="3121826"/>
            <a:ext cx="10719198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Λ is sink for vacuum energy, channelled there by non-gravitating 4 forms</a:t>
            </a:r>
          </a:p>
        </p:txBody>
      </p:sp>
      <p:sp>
        <p:nvSpPr>
          <p:cNvPr id="424" name="Equivalence Principle violated GLOBALLY — local theory is GR, Weinberg no go evaded"/>
          <p:cNvSpPr txBox="1"/>
          <p:nvPr/>
        </p:nvSpPr>
        <p:spPr>
          <a:xfrm>
            <a:off x="829576" y="4852053"/>
            <a:ext cx="10719198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Equivalence Principle violated GLOBALLY — local theory is GR, Weinberg no go evaded</a:t>
            </a:r>
          </a:p>
        </p:txBody>
      </p:sp>
      <p:sp>
        <p:nvSpPr>
          <p:cNvPr id="425" name="Works to any order in matter loops  — gravity loops on the other hand…."/>
          <p:cNvSpPr txBox="1"/>
          <p:nvPr/>
        </p:nvSpPr>
        <p:spPr>
          <a:xfrm>
            <a:off x="486676" y="3986939"/>
            <a:ext cx="10719198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Works to any order in matter loops  — gravity loops on the other hand….</a:t>
            </a:r>
          </a:p>
        </p:txBody>
      </p:sp>
      <p:sp>
        <p:nvSpPr>
          <p:cNvPr id="426" name="Residual CC is radiatively stable— like any relevant coupling, should be measured."/>
          <p:cNvSpPr txBox="1"/>
          <p:nvPr/>
        </p:nvSpPr>
        <p:spPr>
          <a:xfrm>
            <a:off x="770962" y="5952521"/>
            <a:ext cx="11488275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Residual CC is radiatively stable— like any relevant coupling, should be measured.</a:t>
            </a:r>
          </a:p>
        </p:txBody>
      </p:sp>
      <p:sp>
        <p:nvSpPr>
          <p:cNvPr id="427" name="Key points"/>
          <p:cNvSpPr txBox="1"/>
          <p:nvPr/>
        </p:nvSpPr>
        <p:spPr>
          <a:xfrm>
            <a:off x="4721692" y="1126235"/>
            <a:ext cx="224916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Key points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And finally, an aside on self-tuning …"/>
          <p:cNvSpPr txBox="1"/>
          <p:nvPr/>
        </p:nvSpPr>
        <p:spPr>
          <a:xfrm>
            <a:off x="2688084" y="4566778"/>
            <a:ext cx="762863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And finally, an aside on self-tuning …</a:t>
            </a:r>
          </a:p>
        </p:txBody>
      </p:sp>
      <p:sp>
        <p:nvSpPr>
          <p:cNvPr id="430" name="Obstructions to self-tuning and possible ways around…"/>
          <p:cNvSpPr txBox="1"/>
          <p:nvPr/>
        </p:nvSpPr>
        <p:spPr>
          <a:xfrm>
            <a:off x="7342485" y="121303"/>
            <a:ext cx="5431830" cy="70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i="0" sz="1600"/>
            </a:pPr>
            <a:r>
              <a:rPr>
                <a:hlinkClick r:id="rId2" invalidUrl="" action="" tgtFrame="" tooltip="" history="1" highlightClick="0" endSnd="0"/>
              </a:rPr>
              <a:t>Obstructions to self-tuning and possible ways around</a:t>
            </a:r>
            <a:r>
              <a:rPr b="0"/>
              <a:t> </a:t>
            </a:r>
            <a:endParaRPr b="0"/>
          </a:p>
          <a:p>
            <a:pPr algn="l" defTabSz="457200">
              <a:defRPr i="0" sz="1333"/>
            </a:pPr>
            <a:r>
              <a:rPr>
                <a:hlinkClick r:id="rId3" invalidUrl="" action="" tgtFrame="" tooltip="" history="1" highlightClick="0" endSnd="0"/>
              </a:rPr>
              <a:t>Florian Niedermann</a:t>
            </a:r>
            <a:r>
              <a:t>, </a:t>
            </a:r>
            <a:r>
              <a:rPr>
                <a:hlinkClick r:id="rId4" invalidUrl="" action="" tgtFrame="" tooltip="" history="1" highlightClick="0" endSnd="0"/>
              </a:rPr>
              <a:t>Antonio Padilla</a:t>
            </a:r>
          </a:p>
          <a:p>
            <a:pPr algn="l" defTabSz="457200">
              <a:defRPr i="0" sz="1333"/>
            </a:pPr>
            <a:r>
              <a:rPr>
                <a:hlinkClick r:id="rId5" invalidUrl="" action="" tgtFrame="" tooltip="" history="1" highlightClick="0" endSnd="0"/>
              </a:rPr>
              <a:t>arXiv:1706.04778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How can we make the cosmological constant…"/>
          <p:cNvSpPr txBox="1"/>
          <p:nvPr/>
        </p:nvSpPr>
        <p:spPr>
          <a:xfrm>
            <a:off x="0" y="642478"/>
            <a:ext cx="13004800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How can we make the cosmological constant </a:t>
            </a:r>
          </a:p>
          <a:p>
            <a:pPr/>
            <a:r>
              <a:t>radiatively stable?</a:t>
            </a:r>
          </a:p>
        </p:txBody>
      </p:sp>
      <p:sp>
        <p:nvSpPr>
          <p:cNvPr id="433" name="Within particle physics, SUSY would do the job, but not in a way that is compatible with pheno."/>
          <p:cNvSpPr txBox="1"/>
          <p:nvPr/>
        </p:nvSpPr>
        <p:spPr>
          <a:xfrm>
            <a:off x="390363" y="3252328"/>
            <a:ext cx="12224074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Within particle physics, SUSY would do the job, but not in a way that is compatible with pheno.</a:t>
            </a:r>
          </a:p>
        </p:txBody>
      </p:sp>
      <p:sp>
        <p:nvSpPr>
          <p:cNvPr id="434" name="Look to gravity:…"/>
          <p:cNvSpPr txBox="1"/>
          <p:nvPr/>
        </p:nvSpPr>
        <p:spPr>
          <a:xfrm>
            <a:off x="435123" y="5735178"/>
            <a:ext cx="12134554" cy="168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Look to gravity: 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perhaps the radiative corrections are there, but they simply don’t gravitate.  </a:t>
            </a: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2">
            <a:alphaModFix amt="23574"/>
            <a:extLst/>
          </a:blip>
          <a:stretch>
            <a:fillRect/>
          </a:stretch>
        </p:blipFill>
        <p:spPr>
          <a:xfrm>
            <a:off x="1960487" y="-1"/>
            <a:ext cx="908382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Weinberg  makes assumptions e.g.…"/>
          <p:cNvSpPr txBox="1"/>
          <p:nvPr/>
        </p:nvSpPr>
        <p:spPr>
          <a:xfrm>
            <a:off x="289275" y="2770598"/>
            <a:ext cx="6364117" cy="181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Weinberg  makes assumptions e.g.</a:t>
            </a:r>
          </a:p>
          <a:p>
            <a:pPr marL="807357" indent="-489857" algn="l">
              <a:buSzPct val="171000"/>
              <a:buChar char="-"/>
              <a:defRPr sz="3000"/>
            </a:pPr>
            <a:r>
              <a:t>local 4D effective theory</a:t>
            </a:r>
          </a:p>
          <a:p>
            <a:pPr marL="807357" indent="-489857" algn="l">
              <a:buSzPct val="171000"/>
              <a:buChar char="-"/>
              <a:defRPr sz="3000"/>
            </a:pPr>
            <a:r>
              <a:t>All fields are Poincare invariant </a:t>
            </a:r>
          </a:p>
          <a:p>
            <a:pPr>
              <a:defRPr sz="3000"/>
            </a:pPr>
            <a:r>
              <a:t> </a:t>
            </a:r>
          </a:p>
        </p:txBody>
      </p:sp>
      <p:sp>
        <p:nvSpPr>
          <p:cNvPr id="438" name="Self-tuning :…"/>
          <p:cNvSpPr txBox="1"/>
          <p:nvPr/>
        </p:nvSpPr>
        <p:spPr>
          <a:xfrm>
            <a:off x="-123788" y="680578"/>
            <a:ext cx="12898562" cy="168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Self-tuning :</a:t>
            </a:r>
          </a:p>
          <a:p>
            <a:pPr/>
          </a:p>
          <a:p>
            <a:pPr/>
            <a:r>
              <a:t> “admits Minkowski solution for any value of vacuum energy”</a:t>
            </a:r>
          </a:p>
        </p:txBody>
      </p:sp>
      <p:sp>
        <p:nvSpPr>
          <p:cNvPr id="439" name="Relax these assumptions and self-tuning can be possible e.g.…"/>
          <p:cNvSpPr txBox="1"/>
          <p:nvPr/>
        </p:nvSpPr>
        <p:spPr>
          <a:xfrm>
            <a:off x="372452" y="4679832"/>
            <a:ext cx="10619148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Relax these assumptions and self-tuning </a:t>
            </a:r>
            <a:r>
              <a:rPr b="1"/>
              <a:t>can </a:t>
            </a:r>
            <a:r>
              <a:t>be possible e.g.</a:t>
            </a:r>
          </a:p>
          <a:p>
            <a:pPr marL="725714" indent="-408214" algn="l">
              <a:buSzPct val="171000"/>
              <a:buChar char="-"/>
              <a:defRPr sz="3000"/>
            </a:pPr>
            <a:r>
              <a:t>branes in 6D </a:t>
            </a:r>
          </a:p>
          <a:p>
            <a:pPr marL="725714" indent="-408214" algn="l">
              <a:buSzPct val="171000"/>
              <a:buChar char="-"/>
              <a:defRPr sz="3000"/>
            </a:pPr>
            <a:r>
              <a:t>Fab Four</a:t>
            </a:r>
          </a:p>
          <a:p>
            <a:pPr marL="725714" indent="-408214" algn="l">
              <a:buSzPct val="171000"/>
              <a:buChar char="-"/>
              <a:defRPr sz="3000"/>
            </a:pPr>
            <a:r>
              <a:t>VES</a:t>
            </a:r>
          </a:p>
        </p:txBody>
      </p:sp>
      <p:sp>
        <p:nvSpPr>
          <p:cNvPr id="440" name="But…"/>
          <p:cNvSpPr txBox="1"/>
          <p:nvPr/>
        </p:nvSpPr>
        <p:spPr>
          <a:xfrm>
            <a:off x="442594" y="6634385"/>
            <a:ext cx="11765798" cy="267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r>
              <a:t>But</a:t>
            </a:r>
          </a:p>
          <a:p>
            <a:pPr marL="725714" indent="-408214" algn="l">
              <a:buSzPct val="171000"/>
              <a:buChar char="-"/>
              <a:defRPr sz="3000"/>
            </a:pPr>
            <a:r>
              <a:t>6D models  cannot recover 4D phenomenology without spoiling the self-tuning</a:t>
            </a:r>
          </a:p>
          <a:p>
            <a:pPr marL="725714" indent="-408214" algn="l">
              <a:buSzPct val="171000"/>
              <a:buChar char="-"/>
              <a:defRPr sz="3000"/>
            </a:pPr>
            <a:r>
              <a:t>Fab Four has a light scalar, bad for pheno.</a:t>
            </a:r>
          </a:p>
          <a:p>
            <a:pPr marL="725714" indent="-408214" algn="l">
              <a:buSzPct val="171000"/>
              <a:buChar char="-"/>
              <a:defRPr sz="3000"/>
            </a:pPr>
            <a:r>
              <a:t>many other models run into problems with ghosts, singularities etc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eneral approach to seek out consistent field theoretic completions of self-tuning…"/>
          <p:cNvSpPr txBox="1"/>
          <p:nvPr/>
        </p:nvSpPr>
        <p:spPr>
          <a:xfrm>
            <a:off x="297549" y="1578045"/>
            <a:ext cx="12409701" cy="5649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General approach to seek out consistent field theoretic completions of self-tuning  </a:t>
            </a:r>
          </a:p>
          <a:p>
            <a:pPr algn="l" defTabSz="457200">
              <a:defRPr b="1" i="0" sz="1600"/>
            </a:pPr>
          </a:p>
          <a:p>
            <a:pPr marL="807357" indent="-489857" algn="l">
              <a:buSzPct val="171000"/>
              <a:buChar char="-"/>
            </a:pPr>
            <a:r>
              <a:t>use standard Kallen Lehmann spectral representation to describe generic exchange amplitudes </a:t>
            </a:r>
          </a:p>
          <a:p>
            <a:pPr marL="807357" indent="-489857" algn="l">
              <a:buSzPct val="171000"/>
              <a:buChar char="-"/>
            </a:pPr>
          </a:p>
          <a:p>
            <a:pPr marL="807357" indent="-489857" algn="l">
              <a:buSzPct val="171000"/>
              <a:buChar char="-"/>
            </a:pPr>
            <a:r>
              <a:t>impose unitarity and Lorentz invariance</a:t>
            </a:r>
          </a:p>
          <a:p>
            <a:pPr marL="807357" indent="-489857" algn="l">
              <a:buSzPct val="171000"/>
              <a:buChar char="-"/>
            </a:pPr>
          </a:p>
          <a:p>
            <a:pPr marL="807357" indent="-489857" algn="l">
              <a:buSzPct val="171000"/>
              <a:buChar char="-"/>
            </a:pPr>
            <a:r>
              <a:t>require self-tuning of long wavelength sources</a:t>
            </a:r>
          </a:p>
          <a:p>
            <a:pPr marL="807357" indent="-489857" algn="l">
              <a:buSzPct val="171000"/>
              <a:buChar char="-"/>
            </a:pPr>
          </a:p>
          <a:p>
            <a:pPr marL="807357" indent="-489857" algn="l">
              <a:buSzPct val="171000"/>
              <a:buChar char="-"/>
            </a:pPr>
            <a:r>
              <a:t>require closeness to GR for short wavelength sources.</a:t>
            </a:r>
          </a:p>
        </p:txBody>
      </p:sp>
      <p:pic>
        <p:nvPicPr>
          <p:cNvPr id="443" name="Image" descr="Image"/>
          <p:cNvPicPr>
            <a:picLocks noChangeAspect="1"/>
          </p:cNvPicPr>
          <p:nvPr/>
        </p:nvPicPr>
        <p:blipFill>
          <a:blip r:embed="rId2">
            <a:alphaModFix amt="23574"/>
            <a:extLst/>
          </a:blip>
          <a:stretch>
            <a:fillRect/>
          </a:stretch>
        </p:blipFill>
        <p:spPr>
          <a:xfrm>
            <a:off x="1960487" y="-1"/>
            <a:ext cx="908382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he AdS loop hole"/>
          <p:cNvSpPr txBox="1"/>
          <p:nvPr/>
        </p:nvSpPr>
        <p:spPr>
          <a:xfrm>
            <a:off x="728939" y="1518778"/>
            <a:ext cx="3859189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AdS loop hole</a:t>
            </a:r>
          </a:p>
        </p:txBody>
      </p:sp>
      <p:sp>
        <p:nvSpPr>
          <p:cNvPr id="446" name="Result generalises to dS but not AdS … can find explicit examples of AdS self-tuning that tick every box."/>
          <p:cNvSpPr txBox="1"/>
          <p:nvPr/>
        </p:nvSpPr>
        <p:spPr>
          <a:xfrm>
            <a:off x="675392" y="2812932"/>
            <a:ext cx="11212625" cy="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Result generalises to dS but not AdS … can find explicit examples of AdS self-tuning that tick every box.</a:t>
            </a:r>
          </a:p>
        </p:txBody>
      </p:sp>
      <p:sp>
        <p:nvSpPr>
          <p:cNvPr id="447" name="The VES loop hole"/>
          <p:cNvSpPr txBox="1"/>
          <p:nvPr/>
        </p:nvSpPr>
        <p:spPr>
          <a:xfrm>
            <a:off x="695118" y="4744578"/>
            <a:ext cx="3926831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VES loop hole</a:t>
            </a:r>
          </a:p>
        </p:txBody>
      </p:sp>
      <p:sp>
        <p:nvSpPr>
          <p:cNvPr id="448" name="VES does not admit a standard KL spectral representation in terms of canonical free-field propagators…it decapitates!"/>
          <p:cNvSpPr txBox="1"/>
          <p:nvPr/>
        </p:nvSpPr>
        <p:spPr>
          <a:xfrm>
            <a:off x="675392" y="6157265"/>
            <a:ext cx="11212625" cy="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VES does not admit a standard KL spectral representation in terms of canonical free-field propagators…it decapitates!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g_0004.pdf" descr="pg_000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Decapitation"/>
          <p:cNvSpPr txBox="1"/>
          <p:nvPr/>
        </p:nvSpPr>
        <p:spPr>
          <a:xfrm>
            <a:off x="2583643" y="993845"/>
            <a:ext cx="265591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Decapitation</a:t>
            </a:r>
          </a:p>
        </p:txBody>
      </p:sp>
      <p:sp>
        <p:nvSpPr>
          <p:cNvPr id="451" name="Decapitating tadpoles…"/>
          <p:cNvSpPr txBox="1"/>
          <p:nvPr/>
        </p:nvSpPr>
        <p:spPr>
          <a:xfrm>
            <a:off x="7592516" y="951036"/>
            <a:ext cx="3583811" cy="70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i="0" sz="1600"/>
            </a:pPr>
            <a:r>
              <a:rPr>
                <a:hlinkClick r:id="rId2" invalidUrl="" action="" tgtFrame="" tooltip="" history="1" highlightClick="0" endSnd="0"/>
              </a:rPr>
              <a:t>Decapitating tadpoles</a:t>
            </a:r>
            <a:r>
              <a:rPr b="0"/>
              <a:t> </a:t>
            </a:r>
            <a:endParaRPr b="0"/>
          </a:p>
          <a:p>
            <a:pPr algn="l" defTabSz="457200">
              <a:defRPr i="0" sz="1333"/>
            </a:pPr>
            <a:r>
              <a:rPr>
                <a:hlinkClick r:id="rId3" invalidUrl="" action="" tgtFrame="" tooltip="" history="1" highlightClick="0" endSnd="0"/>
              </a:rPr>
              <a:t>Allan Adams</a:t>
            </a:r>
            <a:r>
              <a:t>, </a:t>
            </a:r>
            <a:r>
              <a:rPr>
                <a:hlinkClick r:id="rId4" invalidUrl="" action="" tgtFrame="" tooltip="" history="1" highlightClick="0" endSnd="0"/>
              </a:rPr>
              <a:t>John McGreevy</a:t>
            </a:r>
            <a:r>
              <a:t>, </a:t>
            </a:r>
            <a:r>
              <a:rPr>
                <a:hlinkClick r:id="rId5" invalidUrl="" action="" tgtFrame="" tooltip="" history="1" highlightClick="0" endSnd="0"/>
              </a:rPr>
              <a:t>Eva Silverstein</a:t>
            </a:r>
          </a:p>
          <a:p>
            <a:pPr algn="l" defTabSz="457200">
              <a:defRPr i="0" sz="1333"/>
            </a:pPr>
            <a:r>
              <a:rPr>
                <a:hlinkClick r:id="rId6" invalidUrl="" action="" tgtFrame="" tooltip="" history="1" highlightClick="0" endSnd="0"/>
              </a:rPr>
              <a:t>hep-th/0209226</a:t>
            </a:r>
          </a:p>
        </p:txBody>
      </p:sp>
      <p:pic>
        <p:nvPicPr>
          <p:cNvPr id="45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11293" y="2600818"/>
            <a:ext cx="4800614" cy="1051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22680" y="2417938"/>
            <a:ext cx="4343414" cy="14173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1" name="Group"/>
          <p:cNvGrpSpPr/>
          <p:nvPr/>
        </p:nvGrpSpPr>
        <p:grpSpPr>
          <a:xfrm>
            <a:off x="1193800" y="4732866"/>
            <a:ext cx="4800613" cy="4082230"/>
            <a:chOff x="0" y="0"/>
            <a:chExt cx="4800612" cy="4082229"/>
          </a:xfrm>
        </p:grpSpPr>
        <p:sp>
          <p:nvSpPr>
            <p:cNvPr id="454" name="Rectangle"/>
            <p:cNvSpPr/>
            <p:nvPr/>
          </p:nvSpPr>
          <p:spPr>
            <a:xfrm>
              <a:off x="0" y="0"/>
              <a:ext cx="4800613" cy="4082230"/>
            </a:xfrm>
            <a:prstGeom prst="rect">
              <a:avLst/>
            </a:prstGeom>
            <a:blipFill rotWithShape="1">
              <a:blip r:embed="rId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grpSp>
          <p:nvGrpSpPr>
            <p:cNvPr id="459" name="Group"/>
            <p:cNvGrpSpPr/>
            <p:nvPr/>
          </p:nvGrpSpPr>
          <p:grpSpPr>
            <a:xfrm>
              <a:off x="702733" y="397509"/>
              <a:ext cx="2655913" cy="2465804"/>
              <a:chOff x="0" y="0"/>
              <a:chExt cx="2655912" cy="2465803"/>
            </a:xfrm>
          </p:grpSpPr>
          <p:sp>
            <p:nvSpPr>
              <p:cNvPr id="455" name="Circle"/>
              <p:cNvSpPr/>
              <p:nvPr/>
            </p:nvSpPr>
            <p:spPr>
              <a:xfrm>
                <a:off x="0" y="0"/>
                <a:ext cx="1172589" cy="1172589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456" name="Line"/>
              <p:cNvSpPr/>
              <p:nvPr/>
            </p:nvSpPr>
            <p:spPr>
              <a:xfrm flipV="1">
                <a:off x="586294" y="1157194"/>
                <a:ext cx="1" cy="130861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457" name="Line"/>
              <p:cNvSpPr/>
              <p:nvPr/>
            </p:nvSpPr>
            <p:spPr>
              <a:xfrm flipV="1">
                <a:off x="2485887" y="638041"/>
                <a:ext cx="1" cy="182776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458" name="x"/>
              <p:cNvSpPr txBox="1"/>
              <p:nvPr/>
            </p:nvSpPr>
            <p:spPr>
              <a:xfrm>
                <a:off x="2315861" y="164162"/>
                <a:ext cx="340052" cy="6331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i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lvl1pPr>
              </a:lstStyle>
              <a:p>
                <a:pPr/>
                <a:r>
                  <a:t>x</a:t>
                </a:r>
              </a:p>
            </p:txBody>
          </p:sp>
        </p:grpSp>
        <p:sp>
          <p:nvSpPr>
            <p:cNvPr id="460" name="divergence + counterterm=0"/>
            <p:cNvSpPr txBox="1"/>
            <p:nvPr/>
          </p:nvSpPr>
          <p:spPr>
            <a:xfrm>
              <a:off x="285645" y="3225207"/>
              <a:ext cx="4085377" cy="459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/>
              </a:lvl1pPr>
            </a:lstStyle>
            <a:p>
              <a:pPr/>
              <a:r>
                <a:t>divergence + counterterm=0</a:t>
              </a:r>
            </a:p>
          </p:txBody>
        </p:sp>
      </p:grpSp>
      <p:grpSp>
        <p:nvGrpSpPr>
          <p:cNvPr id="470" name="Group"/>
          <p:cNvGrpSpPr/>
          <p:nvPr/>
        </p:nvGrpSpPr>
        <p:grpSpPr>
          <a:xfrm>
            <a:off x="7366000" y="4732866"/>
            <a:ext cx="4800613" cy="4082230"/>
            <a:chOff x="0" y="0"/>
            <a:chExt cx="4800612" cy="4082229"/>
          </a:xfrm>
        </p:grpSpPr>
        <p:sp>
          <p:nvSpPr>
            <p:cNvPr id="462" name="Rectangle"/>
            <p:cNvSpPr/>
            <p:nvPr/>
          </p:nvSpPr>
          <p:spPr>
            <a:xfrm>
              <a:off x="0" y="0"/>
              <a:ext cx="4800613" cy="4082230"/>
            </a:xfrm>
            <a:prstGeom prst="rect">
              <a:avLst/>
            </a:prstGeom>
            <a:blipFill rotWithShape="1">
              <a:blip r:embed="rId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grpSp>
          <p:nvGrpSpPr>
            <p:cNvPr id="468" name="Group"/>
            <p:cNvGrpSpPr/>
            <p:nvPr/>
          </p:nvGrpSpPr>
          <p:grpSpPr>
            <a:xfrm>
              <a:off x="1215398" y="172103"/>
              <a:ext cx="2655913" cy="2928087"/>
              <a:chOff x="0" y="0"/>
              <a:chExt cx="2655912" cy="2928086"/>
            </a:xfrm>
          </p:grpSpPr>
          <p:sp>
            <p:nvSpPr>
              <p:cNvPr id="463" name="Circle"/>
              <p:cNvSpPr/>
              <p:nvPr/>
            </p:nvSpPr>
            <p:spPr>
              <a:xfrm>
                <a:off x="1756619" y="2028793"/>
                <a:ext cx="899294" cy="899294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464" name="Line"/>
              <p:cNvSpPr/>
              <p:nvPr/>
            </p:nvSpPr>
            <p:spPr>
              <a:xfrm flipH="1" flipV="1">
                <a:off x="1673059" y="1969502"/>
                <a:ext cx="193443" cy="19344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pic>
            <p:nvPicPr>
              <p:cNvPr id="465" name="Image" descr="Imag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798587" cy="17985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1270000" dist="63500" dir="2700000">
                  <a:srgbClr val="FFFFFF"/>
                </a:outerShdw>
              </a:effectLst>
            </p:spPr>
          </p:pic>
          <p:sp>
            <p:nvSpPr>
              <p:cNvPr id="466" name="Line"/>
              <p:cNvSpPr/>
              <p:nvPr/>
            </p:nvSpPr>
            <p:spPr>
              <a:xfrm flipV="1">
                <a:off x="112317" y="1434672"/>
                <a:ext cx="722204" cy="72220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467" name="Line"/>
              <p:cNvSpPr/>
              <p:nvPr/>
            </p:nvSpPr>
            <p:spPr>
              <a:xfrm flipH="1" flipV="1">
                <a:off x="1517182" y="1807629"/>
                <a:ext cx="193443" cy="19344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</p:grpSp>
        <p:sp>
          <p:nvSpPr>
            <p:cNvPr id="469" name="divergence + guillotine=0"/>
            <p:cNvSpPr txBox="1"/>
            <p:nvPr/>
          </p:nvSpPr>
          <p:spPr>
            <a:xfrm>
              <a:off x="721041" y="3352207"/>
              <a:ext cx="3644628" cy="459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/>
              </a:lvl1pPr>
            </a:lstStyle>
            <a:p>
              <a:pPr/>
              <a:r>
                <a:t>divergence + guillotine=0</a:t>
              </a:r>
            </a:p>
          </p:txBody>
        </p:sp>
      </p:grpSp>
      <p:sp>
        <p:nvSpPr>
          <p:cNvPr id="471" name="vs"/>
          <p:cNvSpPr txBox="1"/>
          <p:nvPr/>
        </p:nvSpPr>
        <p:spPr>
          <a:xfrm>
            <a:off x="6394456" y="6649578"/>
            <a:ext cx="571501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roup"/>
          <p:cNvGrpSpPr/>
          <p:nvPr/>
        </p:nvGrpSpPr>
        <p:grpSpPr>
          <a:xfrm>
            <a:off x="998297" y="-109356"/>
            <a:ext cx="10627362" cy="4749679"/>
            <a:chOff x="0" y="0"/>
            <a:chExt cx="10627360" cy="4749677"/>
          </a:xfrm>
        </p:grpSpPr>
        <p:sp>
          <p:nvSpPr>
            <p:cNvPr id="473" name="Rectangle"/>
            <p:cNvSpPr/>
            <p:nvPr/>
          </p:nvSpPr>
          <p:spPr>
            <a:xfrm>
              <a:off x="0" y="1652875"/>
              <a:ext cx="10627361" cy="1695283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952500" dist="21303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474" name="GR"/>
            <p:cNvSpPr txBox="1"/>
            <p:nvPr/>
          </p:nvSpPr>
          <p:spPr>
            <a:xfrm>
              <a:off x="614891" y="2264641"/>
              <a:ext cx="712453" cy="5521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100"/>
              </a:lvl1pPr>
            </a:lstStyle>
            <a:p>
              <a:pPr/>
              <a:r>
                <a:t>GR</a:t>
              </a:r>
            </a:p>
          </p:txBody>
        </p:sp>
        <p:pic>
          <p:nvPicPr>
            <p:cNvPr id="47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90837" y="0"/>
              <a:ext cx="4749680" cy="4749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6" name="single massless…"/>
            <p:cNvSpPr txBox="1"/>
            <p:nvPr/>
          </p:nvSpPr>
          <p:spPr>
            <a:xfrm>
              <a:off x="7363674" y="2194383"/>
              <a:ext cx="2849477" cy="850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/>
              </a:pPr>
              <a:r>
                <a:t>single massless </a:t>
              </a:r>
            </a:p>
            <a:p>
              <a:pPr>
                <a:defRPr sz="2300"/>
              </a:pPr>
              <a:r>
                <a:t>graviton</a:t>
              </a:r>
            </a:p>
          </p:txBody>
        </p:sp>
      </p:grpSp>
      <p:grpSp>
        <p:nvGrpSpPr>
          <p:cNvPr id="487" name="Group"/>
          <p:cNvGrpSpPr/>
          <p:nvPr/>
        </p:nvGrpSpPr>
        <p:grpSpPr>
          <a:xfrm>
            <a:off x="1070186" y="2829910"/>
            <a:ext cx="10627362" cy="6372756"/>
            <a:chOff x="0" y="0"/>
            <a:chExt cx="10627361" cy="6372755"/>
          </a:xfrm>
        </p:grpSpPr>
        <p:sp>
          <p:nvSpPr>
            <p:cNvPr id="478" name="Rectangle"/>
            <p:cNvSpPr/>
            <p:nvPr/>
          </p:nvSpPr>
          <p:spPr>
            <a:xfrm>
              <a:off x="0" y="1481256"/>
              <a:ext cx="10549227" cy="4891500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952500" dist="21303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479" name="VES"/>
            <p:cNvSpPr txBox="1"/>
            <p:nvPr/>
          </p:nvSpPr>
          <p:spPr>
            <a:xfrm>
              <a:off x="509143" y="3800692"/>
              <a:ext cx="909670" cy="548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VES</a:t>
              </a:r>
            </a:p>
          </p:txBody>
        </p:sp>
        <p:pic>
          <p:nvPicPr>
            <p:cNvPr id="48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98665" y="0"/>
              <a:ext cx="4714759" cy="47147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1" name="massless graviton"/>
            <p:cNvSpPr txBox="1"/>
            <p:nvPr/>
          </p:nvSpPr>
          <p:spPr>
            <a:xfrm>
              <a:off x="7461216" y="2218028"/>
              <a:ext cx="2820690" cy="511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300"/>
              </a:lvl1pPr>
            </a:lstStyle>
            <a:p>
              <a:pPr/>
              <a:r>
                <a:t>massless graviton</a:t>
              </a:r>
            </a:p>
          </p:txBody>
        </p:sp>
        <p:sp>
          <p:nvSpPr>
            <p:cNvPr id="482" name="Line"/>
            <p:cNvSpPr/>
            <p:nvPr/>
          </p:nvSpPr>
          <p:spPr>
            <a:xfrm>
              <a:off x="2546277" y="3927006"/>
              <a:ext cx="3419534" cy="1"/>
            </a:xfrm>
            <a:prstGeom prst="line">
              <a:avLst/>
            </a:prstGeom>
            <a:noFill/>
            <a:ln w="1016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483" name="massless scalar"/>
            <p:cNvSpPr txBox="1"/>
            <p:nvPr/>
          </p:nvSpPr>
          <p:spPr>
            <a:xfrm>
              <a:off x="7612271" y="3671169"/>
              <a:ext cx="2599002" cy="384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300"/>
              </a:lvl1pPr>
            </a:lstStyle>
            <a:p>
              <a:pPr/>
              <a:r>
                <a:t>massless scalar</a:t>
              </a:r>
            </a:p>
          </p:txBody>
        </p:sp>
        <p:sp>
          <p:nvSpPr>
            <p:cNvPr id="484" name="Line"/>
            <p:cNvSpPr/>
            <p:nvPr/>
          </p:nvSpPr>
          <p:spPr>
            <a:xfrm>
              <a:off x="2438275" y="5451731"/>
              <a:ext cx="3419534" cy="1"/>
            </a:xfrm>
            <a:prstGeom prst="line">
              <a:avLst/>
            </a:prstGeom>
            <a:noFill/>
            <a:ln w="101600" cap="flat">
              <a:solidFill>
                <a:srgbClr val="FFFFF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485" name="massless ghost that  gets decaptitated at vanishing k"/>
            <p:cNvSpPr txBox="1"/>
            <p:nvPr/>
          </p:nvSpPr>
          <p:spPr>
            <a:xfrm>
              <a:off x="6263725" y="4997575"/>
              <a:ext cx="4363637" cy="1108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300"/>
              </a:pPr>
              <a:r>
                <a:t>massless </a:t>
              </a:r>
              <a:r>
                <a:rPr b="1" i="0"/>
                <a:t>ghost </a:t>
              </a:r>
              <a:r>
                <a:t>that  gets decaptitated at vanishing k</a:t>
              </a:r>
            </a:p>
          </p:txBody>
        </p:sp>
        <p:pic>
          <p:nvPicPr>
            <p:cNvPr id="48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14634" y="4610321"/>
              <a:ext cx="1682820" cy="1682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5" name="Group"/>
          <p:cNvGrpSpPr/>
          <p:nvPr/>
        </p:nvGrpSpPr>
        <p:grpSpPr>
          <a:xfrm>
            <a:off x="1129442" y="5168753"/>
            <a:ext cx="10508850" cy="4696714"/>
            <a:chOff x="0" y="0"/>
            <a:chExt cx="10508849" cy="4696712"/>
          </a:xfrm>
        </p:grpSpPr>
        <p:grpSp>
          <p:nvGrpSpPr>
            <p:cNvPr id="493" name="Group"/>
            <p:cNvGrpSpPr/>
            <p:nvPr/>
          </p:nvGrpSpPr>
          <p:grpSpPr>
            <a:xfrm>
              <a:off x="0" y="0"/>
              <a:ext cx="10508850" cy="4696713"/>
              <a:chOff x="0" y="0"/>
              <a:chExt cx="10508849" cy="4696712"/>
            </a:xfrm>
          </p:grpSpPr>
          <p:sp>
            <p:nvSpPr>
              <p:cNvPr id="488" name="Rectangle"/>
              <p:cNvSpPr/>
              <p:nvPr/>
            </p:nvSpPr>
            <p:spPr>
              <a:xfrm>
                <a:off x="0" y="1712058"/>
                <a:ext cx="10508850" cy="2874399"/>
              </a:xfrm>
              <a:prstGeom prst="rect">
                <a:avLst/>
              </a:prstGeom>
              <a:blipFill rotWithShape="1">
                <a:blip r:embed="rId2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952500" dist="21303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489" name="Fab Four"/>
              <p:cNvSpPr txBox="1"/>
              <p:nvPr/>
            </p:nvSpPr>
            <p:spPr>
              <a:xfrm>
                <a:off x="182777" y="2758040"/>
                <a:ext cx="1733945" cy="5459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900"/>
                </a:lvl1pPr>
              </a:lstStyle>
              <a:p>
                <a:pPr/>
                <a:r>
                  <a:t>Fab Four</a:t>
                </a:r>
              </a:p>
            </p:txBody>
          </p:sp>
          <p:pic>
            <p:nvPicPr>
              <p:cNvPr id="490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891398" y="0"/>
                <a:ext cx="4696713" cy="46967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1" name="massless graviton"/>
              <p:cNvSpPr txBox="1"/>
              <p:nvPr/>
            </p:nvSpPr>
            <p:spPr>
              <a:xfrm>
                <a:off x="7432657" y="2335789"/>
                <a:ext cx="2569441" cy="773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300"/>
                </a:lvl1pPr>
              </a:lstStyle>
              <a:p>
                <a:pPr/>
                <a:r>
                  <a:t>massless graviton</a:t>
                </a:r>
              </a:p>
            </p:txBody>
          </p:sp>
          <p:sp>
            <p:nvSpPr>
              <p:cNvPr id="492" name="massless scalar"/>
              <p:cNvSpPr txBox="1"/>
              <p:nvPr/>
            </p:nvSpPr>
            <p:spPr>
              <a:xfrm>
                <a:off x="7562939" y="3575626"/>
                <a:ext cx="2614330" cy="5459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  <a:r>
                  <a:rPr sz="2300"/>
                  <a:t>massless</a:t>
                </a:r>
                <a:r>
                  <a:t> </a:t>
                </a:r>
                <a:r>
                  <a:rPr sz="2300"/>
                  <a:t>scalar</a:t>
                </a:r>
              </a:p>
            </p:txBody>
          </p:sp>
        </p:grpSp>
        <p:sp>
          <p:nvSpPr>
            <p:cNvPr id="494" name="Line"/>
            <p:cNvSpPr/>
            <p:nvPr/>
          </p:nvSpPr>
          <p:spPr>
            <a:xfrm>
              <a:off x="2536531" y="3641042"/>
              <a:ext cx="3406446" cy="1"/>
            </a:xfrm>
            <a:prstGeom prst="line">
              <a:avLst/>
            </a:prstGeom>
            <a:noFill/>
            <a:ln w="1016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000 -0.153517" origin="layout" pathEditMode="relative">
                                      <p:cBhvr>
                                        <p:cTn id="6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3906 -0.246528" origin="layout" pathEditMode="relative">
                                      <p:cBhvr>
                                        <p:cTn id="9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5" grpId="3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Vacuum energy sequestering…"/>
          <p:cNvSpPr txBox="1"/>
          <p:nvPr/>
        </p:nvSpPr>
        <p:spPr>
          <a:xfrm>
            <a:off x="397414" y="704732"/>
            <a:ext cx="11295572" cy="3746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Vacuum energy sequestering </a:t>
            </a:r>
          </a:p>
          <a:p>
            <a:pPr/>
          </a:p>
          <a:p>
            <a:pPr algn="l">
              <a:defRPr sz="3000"/>
            </a:pPr>
            <a:r>
              <a:t>is a new mechanism through which loop corrections to vacuum energy can be rendered gravitationally harmless</a:t>
            </a:r>
          </a:p>
          <a:p>
            <a:pPr algn="l">
              <a:defRPr sz="3000"/>
            </a:pPr>
          </a:p>
          <a:p>
            <a:pPr algn="l">
              <a:defRPr sz="3000"/>
            </a:pPr>
          </a:p>
          <a:p>
            <a:pPr algn="l">
              <a:defRPr sz="3000"/>
            </a:pPr>
            <a:r>
              <a:t>      </a:t>
            </a:r>
          </a:p>
        </p:txBody>
      </p:sp>
      <p:sp>
        <p:nvSpPr>
          <p:cNvPr id="498" name="— it should be measured…"/>
          <p:cNvSpPr txBox="1"/>
          <p:nvPr/>
        </p:nvSpPr>
        <p:spPr>
          <a:xfrm>
            <a:off x="1170359" y="4311532"/>
            <a:ext cx="11295572" cy="3111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r>
              <a:t> — it should be measured</a:t>
            </a:r>
          </a:p>
          <a:p>
            <a:pPr algn="l">
              <a:defRPr sz="3000"/>
            </a:pPr>
          </a:p>
          <a:p>
            <a:pPr algn="l">
              <a:defRPr sz="3000"/>
            </a:pPr>
            <a:r>
              <a:t> — it’s value is only mildly sensitive to the </a:t>
            </a:r>
          </a:p>
          <a:p>
            <a:pPr algn="l">
              <a:defRPr sz="3000"/>
            </a:pPr>
            <a:r>
              <a:t>     details of the unknown UV      </a:t>
            </a:r>
          </a:p>
          <a:p>
            <a:pPr algn="l">
              <a:defRPr sz="3000"/>
            </a:pPr>
          </a:p>
          <a:p>
            <a:pPr algn="l">
              <a:defRPr sz="3000"/>
            </a:pPr>
            <a:r>
              <a:t>                       ….. just like the mass of  electron.</a:t>
            </a:r>
          </a:p>
        </p:txBody>
      </p:sp>
      <p:sp>
        <p:nvSpPr>
          <p:cNvPr id="499" name="LOTS MORE EXCITING DEVELOPMENTS ON THE WAY.…"/>
          <p:cNvSpPr txBox="1"/>
          <p:nvPr/>
        </p:nvSpPr>
        <p:spPr>
          <a:xfrm>
            <a:off x="918368" y="8247038"/>
            <a:ext cx="11168064" cy="1053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t>LOTS MORE EXCITING DEVELOPMENTS ON THE WAY.</a:t>
            </a:r>
          </a:p>
          <a:p>
            <a:pPr>
              <a:defRPr sz="3300"/>
            </a:pPr>
            <a:r>
              <a:t> STAY TUNED!</a:t>
            </a:r>
          </a:p>
        </p:txBody>
      </p:sp>
      <p:sp>
        <p:nvSpPr>
          <p:cNvPr id="500" name="is an effective field theory and, in keeping with standard ideas behind renormalisation, makes no prediction for precise value of the CC, rather"/>
          <p:cNvSpPr txBox="1"/>
          <p:nvPr/>
        </p:nvSpPr>
        <p:spPr>
          <a:xfrm>
            <a:off x="367574" y="3035182"/>
            <a:ext cx="12269652" cy="138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is an effective field theory and, in keeping with standard ideas behind renormalisation, makes no prediction for precise value of the CC, rather</a:t>
            </a:r>
          </a:p>
        </p:txBody>
      </p:sp>
      <p:sp>
        <p:nvSpPr>
          <p:cNvPr id="501" name="a new way to tackle problems of naturalness"/>
          <p:cNvSpPr txBox="1"/>
          <p:nvPr/>
        </p:nvSpPr>
        <p:spPr>
          <a:xfrm>
            <a:off x="478561" y="7274865"/>
            <a:ext cx="7611145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a new way to tackle problems of naturalness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1" grpId="3"/>
      <p:bldP build="whole" bldLvl="1" animBg="1" rev="0" advAuto="0" spid="500" grpId="1"/>
      <p:bldP build="whole" bldLvl="1" animBg="1" rev="0" advAuto="0" spid="499" grpId="4"/>
      <p:bldP build="whole" bldLvl="1" animBg="1" rev="0" advAuto="0" spid="498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Back up slides"/>
          <p:cNvSpPr txBox="1"/>
          <p:nvPr/>
        </p:nvSpPr>
        <p:spPr>
          <a:xfrm>
            <a:off x="5066543" y="4357228"/>
            <a:ext cx="306221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Back 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pg_0033.pdf" descr="pg_0033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Observational consequences?"/>
          <p:cNvSpPr txBox="1"/>
          <p:nvPr/>
        </p:nvSpPr>
        <p:spPr>
          <a:xfrm>
            <a:off x="3368017" y="4559300"/>
            <a:ext cx="626507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Observational consequences?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2949" y="2767365"/>
            <a:ext cx="7885638" cy="2946401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Universe has finite spacetime volume"/>
          <p:cNvSpPr txBox="1"/>
          <p:nvPr/>
        </p:nvSpPr>
        <p:spPr>
          <a:xfrm>
            <a:off x="366452" y="1651000"/>
            <a:ext cx="85979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Universe has finite spacetime volume</a:t>
            </a:r>
          </a:p>
        </p:txBody>
      </p:sp>
      <p:sp>
        <p:nvSpPr>
          <p:cNvPr id="511" name="Ends in a crunch"/>
          <p:cNvSpPr txBox="1"/>
          <p:nvPr/>
        </p:nvSpPr>
        <p:spPr>
          <a:xfrm>
            <a:off x="1260822" y="6477000"/>
            <a:ext cx="351986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Ends in a crunch</a:t>
            </a:r>
          </a:p>
        </p:txBody>
      </p:sp>
      <p:sp>
        <p:nvSpPr>
          <p:cNvPr id="512" name="w=-1 is transient…"/>
          <p:cNvSpPr txBox="1"/>
          <p:nvPr/>
        </p:nvSpPr>
        <p:spPr>
          <a:xfrm>
            <a:off x="1268152" y="7048500"/>
            <a:ext cx="647700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w=-1 is transient</a:t>
            </a:r>
          </a:p>
          <a:p>
            <a:pPr algn="l"/>
            <a:r>
              <a:t>Ω</a:t>
            </a:r>
            <a:r>
              <a:rPr sz="2400"/>
              <a:t>k</a:t>
            </a:r>
            <a:r>
              <a:t>&gt;0</a:t>
            </a:r>
          </a:p>
        </p:txBody>
      </p:sp>
      <p:sp>
        <p:nvSpPr>
          <p:cNvPr id="513" name="circles in the sky?…"/>
          <p:cNvSpPr txBox="1"/>
          <p:nvPr/>
        </p:nvSpPr>
        <p:spPr>
          <a:xfrm>
            <a:off x="6513252" y="6477000"/>
            <a:ext cx="5753101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circles in the sky?</a:t>
            </a:r>
          </a:p>
          <a:p>
            <a:pPr algn="l"/>
            <a:r>
              <a:t>possible correlation between 1+w and Ω</a:t>
            </a:r>
            <a:r>
              <a:rPr sz="2400"/>
              <a:t>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2" grpId="3"/>
      <p:bldP build="whole" bldLvl="1" animBg="1" rev="0" advAuto="0" spid="513" grpId="4"/>
      <p:bldP build="whole" bldLvl="1" animBg="1" rev="0" advAuto="0" spid="509" grpId="1"/>
      <p:bldP build="whole" bldLvl="1" animBg="1" rev="0" advAuto="0" spid="511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Assume translation invariant solution for ANY vacuum energy:"/>
          <p:cNvSpPr txBox="1"/>
          <p:nvPr/>
        </p:nvSpPr>
        <p:spPr>
          <a:xfrm>
            <a:off x="-1447" y="5314950"/>
            <a:ext cx="129921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/>
            </a:lvl1pPr>
          </a:lstStyle>
          <a:p>
            <a:pPr/>
            <a:r>
              <a:t>Assume translation invariant solution for ANY vacuum energy:</a:t>
            </a:r>
          </a:p>
        </p:txBody>
      </p:sp>
      <p:pic>
        <p:nvPicPr>
          <p:cNvPr id="51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6527800"/>
            <a:ext cx="11684000" cy="1092200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Weinberg No Go"/>
          <p:cNvSpPr txBox="1"/>
          <p:nvPr/>
        </p:nvSpPr>
        <p:spPr>
          <a:xfrm>
            <a:off x="4744975" y="304800"/>
            <a:ext cx="351115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Weinberg No Go</a:t>
            </a:r>
          </a:p>
        </p:txBody>
      </p:sp>
      <p:pic>
        <p:nvPicPr>
          <p:cNvPr id="518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68700" y="3048000"/>
            <a:ext cx="7772400" cy="1005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3925" y="2197100"/>
            <a:ext cx="10471150" cy="107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6" grpId="1"/>
      <p:bldP build="whole" bldLvl="1" animBg="1" rev="0" advAuto="0" spid="515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584200"/>
            <a:ext cx="7518400" cy="43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800" y="1708150"/>
            <a:ext cx="5638800" cy="1162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400" y="3898900"/>
            <a:ext cx="10566400" cy="257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2500" y="7454900"/>
            <a:ext cx="11099800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4" grpId="2"/>
      <p:bldP build="whole" bldLvl="1" animBg="1" rev="0" advAuto="0" spid="523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1028700"/>
            <a:ext cx="7924800" cy="109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5900" y="2693154"/>
            <a:ext cx="4800600" cy="569993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Recall"/>
          <p:cNvSpPr txBox="1"/>
          <p:nvPr/>
        </p:nvSpPr>
        <p:spPr>
          <a:xfrm>
            <a:off x="5397611" y="2754535"/>
            <a:ext cx="961282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Recall</a:t>
            </a:r>
          </a:p>
        </p:txBody>
      </p:sp>
      <p:sp>
        <p:nvSpPr>
          <p:cNvPr id="529" name="Fine tuning"/>
          <p:cNvSpPr txBox="1"/>
          <p:nvPr/>
        </p:nvSpPr>
        <p:spPr>
          <a:xfrm>
            <a:off x="4004245" y="7899400"/>
            <a:ext cx="237641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Fine tuning</a:t>
            </a:r>
          </a:p>
        </p:txBody>
      </p:sp>
      <p:sp>
        <p:nvSpPr>
          <p:cNvPr id="530" name="Scale invariance"/>
          <p:cNvSpPr txBox="1"/>
          <p:nvPr/>
        </p:nvSpPr>
        <p:spPr>
          <a:xfrm>
            <a:off x="8398271" y="7899400"/>
            <a:ext cx="346896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Scale invariance</a:t>
            </a:r>
          </a:p>
        </p:txBody>
      </p:sp>
      <p:sp>
        <p:nvSpPr>
          <p:cNvPr id="531" name="Triangle"/>
          <p:cNvSpPr/>
          <p:nvPr/>
        </p:nvSpPr>
        <p:spPr>
          <a:xfrm>
            <a:off x="8648700" y="6629400"/>
            <a:ext cx="241300" cy="939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i="0"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532" name="Triangle"/>
          <p:cNvSpPr/>
          <p:nvPr/>
        </p:nvSpPr>
        <p:spPr>
          <a:xfrm>
            <a:off x="4521200" y="6629400"/>
            <a:ext cx="241300" cy="939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i="0"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grpSp>
        <p:nvGrpSpPr>
          <p:cNvPr id="535" name="Group"/>
          <p:cNvGrpSpPr/>
          <p:nvPr/>
        </p:nvGrpSpPr>
        <p:grpSpPr>
          <a:xfrm>
            <a:off x="1070235" y="4241800"/>
            <a:ext cx="9470765" cy="469900"/>
            <a:chOff x="-101649" y="0"/>
            <a:chExt cx="9470764" cy="469900"/>
          </a:xfrm>
        </p:grpSpPr>
        <p:sp>
          <p:nvSpPr>
            <p:cNvPr id="533" name="So translation invariant EOMs give"/>
            <p:cNvSpPr txBox="1"/>
            <p:nvPr/>
          </p:nvSpPr>
          <p:spPr>
            <a:xfrm>
              <a:off x="-101650" y="11335"/>
              <a:ext cx="479003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So translation invariant EOMs give</a:t>
              </a:r>
            </a:p>
          </p:txBody>
        </p:sp>
        <p:pic>
          <p:nvPicPr>
            <p:cNvPr id="534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95514" y="0"/>
              <a:ext cx="4673601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36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8400" y="5414120"/>
            <a:ext cx="8648700" cy="893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9" grpId="4"/>
      <p:bldP build="whole" bldLvl="1" animBg="1" rev="0" advAuto="0" spid="531" grpId="5"/>
      <p:bldP build="whole" bldLvl="1" animBg="1" rev="0" advAuto="0" spid="530" grpId="6"/>
      <p:bldP build="whole" bldLvl="1" animBg="1" rev="0" advAuto="0" spid="535" grpId="1"/>
      <p:bldP build="whole" bldLvl="1" animBg="1" rev="0" advAuto="0" spid="532" grpId="3"/>
      <p:bldP build="whole" bldLvl="1" animBg="1" rev="0" advAuto="0" spid="53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g_0005.pdf" descr="pg_000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hase transitions?"/>
          <p:cNvSpPr txBox="1"/>
          <p:nvPr/>
        </p:nvSpPr>
        <p:spPr>
          <a:xfrm>
            <a:off x="4659796" y="4357228"/>
            <a:ext cx="387570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Phase transitions?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equestering works best in domains that dominate spacetime volume"/>
          <p:cNvSpPr txBox="1"/>
          <p:nvPr/>
        </p:nvSpPr>
        <p:spPr>
          <a:xfrm>
            <a:off x="2357809" y="686928"/>
            <a:ext cx="8797182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Sequestering works best in domains that dominate spacetime volume</a:t>
            </a:r>
          </a:p>
        </p:txBody>
      </p:sp>
      <p:pic>
        <p:nvPicPr>
          <p:cNvPr id="54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" y="4643151"/>
            <a:ext cx="10769600" cy="138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932" y="2444352"/>
            <a:ext cx="10544427" cy="1800279"/>
          </a:xfrm>
          <a:prstGeom prst="rect">
            <a:avLst/>
          </a:prstGeom>
        </p:spPr>
      </p:pic>
      <p:pic>
        <p:nvPicPr>
          <p:cNvPr id="5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992" y="1842849"/>
            <a:ext cx="1371601" cy="50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78254" y="3507045"/>
            <a:ext cx="1188721" cy="50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15713" y="7401567"/>
            <a:ext cx="6066848" cy="119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1281" y="8863345"/>
            <a:ext cx="3741153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short burst of inflation in build up to a transition"/>
          <p:cNvSpPr txBox="1"/>
          <p:nvPr/>
        </p:nvSpPr>
        <p:spPr>
          <a:xfrm>
            <a:off x="5276347" y="8830230"/>
            <a:ext cx="6417172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short burst of inflation in build up to a transition</a:t>
            </a:r>
          </a:p>
        </p:txBody>
      </p:sp>
      <p:sp>
        <p:nvSpPr>
          <p:cNvPr id="549" name="For an early transition…."/>
          <p:cNvSpPr txBox="1"/>
          <p:nvPr/>
        </p:nvSpPr>
        <p:spPr>
          <a:xfrm>
            <a:off x="1178117" y="6722474"/>
            <a:ext cx="4007669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For an early transition….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5" grpId="3"/>
      <p:bldP build="whole" bldLvl="1" animBg="1" rev="0" advAuto="0" spid="541" grpId="4"/>
      <p:bldP build="whole" bldLvl="1" animBg="1" rev="0" advAuto="0" spid="547" grpId="7"/>
      <p:bldP build="whole" bldLvl="1" animBg="1" rev="0" advAuto="0" spid="549" grpId="5"/>
      <p:bldP build="whole" bldLvl="1" animBg="1" rev="0" advAuto="0" spid="546" grpId="6"/>
      <p:bldP build="whole" bldLvl="1" animBg="1" rev="0" advAuto="0" spid="548" grpId="8"/>
      <p:bldP build="whole" bldLvl="1" animBg="1" rev="0" advAuto="0" spid="544" grpId="1"/>
      <p:bldP build="whole" bldLvl="1" animBg="1" rev="0" advAuto="0" spid="542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pasted-image-small.png" descr="pasted-image-small.png"/>
          <p:cNvPicPr>
            <a:picLocks noChangeAspect="1"/>
          </p:cNvPicPr>
          <p:nvPr/>
        </p:nvPicPr>
        <p:blipFill>
          <a:blip r:embed="rId2">
            <a:alphaModFix amt="32091"/>
            <a:extLst/>
          </a:blip>
          <a:stretch>
            <a:fillRect/>
          </a:stretch>
        </p:blipFill>
        <p:spPr>
          <a:xfrm>
            <a:off x="56466" y="-69428"/>
            <a:ext cx="14864086" cy="9892456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CDL bubbles"/>
          <p:cNvSpPr txBox="1"/>
          <p:nvPr/>
        </p:nvSpPr>
        <p:spPr>
          <a:xfrm>
            <a:off x="4924586" y="909178"/>
            <a:ext cx="274922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CDL bubbles</a:t>
            </a:r>
          </a:p>
        </p:txBody>
      </p:sp>
      <p:sp>
        <p:nvSpPr>
          <p:cNvPr id="553" name="tunnelling rates…"/>
          <p:cNvSpPr txBox="1"/>
          <p:nvPr/>
        </p:nvSpPr>
        <p:spPr>
          <a:xfrm>
            <a:off x="29269" y="5366878"/>
            <a:ext cx="12946262" cy="222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tunnelling rates </a:t>
            </a:r>
          </a:p>
          <a:p>
            <a:pPr/>
          </a:p>
          <a:p>
            <a:pPr/>
            <a:r>
              <a:t>from ds to Minkowski - generically enhanced compared wrt GR</a:t>
            </a:r>
          </a:p>
          <a:p>
            <a:pPr/>
            <a:r>
              <a:t>from Minkowski to AdS — generically suppressed wrt GR</a:t>
            </a:r>
          </a:p>
        </p:txBody>
      </p:sp>
      <p:sp>
        <p:nvSpPr>
          <p:cNvPr id="554" name="Sequestering works best in near Minkowski vacua"/>
          <p:cNvSpPr txBox="1"/>
          <p:nvPr/>
        </p:nvSpPr>
        <p:spPr>
          <a:xfrm>
            <a:off x="1185056" y="2509378"/>
            <a:ext cx="1022828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Sequestering works best in near Minkowski vacua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53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0330" y="1834356"/>
            <a:ext cx="6396673" cy="6381222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The…"/>
          <p:cNvSpPr txBox="1"/>
          <p:nvPr/>
        </p:nvSpPr>
        <p:spPr>
          <a:xfrm rot="1209582">
            <a:off x="3802124" y="5634566"/>
            <a:ext cx="2640418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0">
                <a:solidFill>
                  <a:srgbClr val="000000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pPr>
            <a:r>
              <a:t>The</a:t>
            </a:r>
          </a:p>
          <a:p>
            <a:pPr>
              <a:defRPr i="0">
                <a:solidFill>
                  <a:srgbClr val="000000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pPr>
            <a:r>
              <a:t>Global </a:t>
            </a:r>
          </a:p>
          <a:p>
            <a:pPr>
              <a:defRPr i="0">
                <a:solidFill>
                  <a:srgbClr val="000000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pPr>
            <a:r>
              <a:t>Sequestering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215" y="936108"/>
            <a:ext cx="11188370" cy="743984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a globally adjustable CC counterterm"/>
          <p:cNvSpPr txBox="1"/>
          <p:nvPr/>
        </p:nvSpPr>
        <p:spPr>
          <a:xfrm>
            <a:off x="349338" y="2603836"/>
            <a:ext cx="6166136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>
              <a:buSzPct val="100000"/>
              <a:buAutoNum type="arabicPeriod" startAt="1"/>
              <a:defRPr sz="2200"/>
            </a:lvl1pPr>
          </a:lstStyle>
          <a:p>
            <a:pPr/>
            <a:r>
              <a:t> a globally adjustable CC counterterm</a:t>
            </a:r>
          </a:p>
        </p:txBody>
      </p:sp>
      <p:pic>
        <p:nvPicPr>
          <p:cNvPr id="561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1315" y="1417551"/>
            <a:ext cx="1847449" cy="1107901"/>
          </a:xfrm>
          <a:prstGeom prst="rect">
            <a:avLst/>
          </a:prstGeom>
        </p:spPr>
      </p:pic>
      <p:sp>
        <p:nvSpPr>
          <p:cNvPr id="563" name="a second global variable for constraining the global geometry"/>
          <p:cNvSpPr txBox="1"/>
          <p:nvPr/>
        </p:nvSpPr>
        <p:spPr>
          <a:xfrm>
            <a:off x="359258" y="3347764"/>
            <a:ext cx="8172863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>
              <a:buSzPct val="100000"/>
              <a:buAutoNum type="arabicPeriod" startAt="2"/>
              <a:defRPr sz="2200"/>
            </a:lvl1pPr>
          </a:lstStyle>
          <a:p>
            <a:pPr/>
            <a:r>
              <a:t>a second global variable for constraining the global geometry</a:t>
            </a:r>
          </a:p>
        </p:txBody>
      </p:sp>
      <p:pic>
        <p:nvPicPr>
          <p:cNvPr id="564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79834" y="1481534"/>
            <a:ext cx="2315183" cy="1817010"/>
          </a:xfrm>
          <a:prstGeom prst="rect">
            <a:avLst/>
          </a:prstGeom>
        </p:spPr>
      </p:pic>
      <p:sp>
        <p:nvSpPr>
          <p:cNvPr id="566" name="S1 and S2 should have no variation wrt SM fields or metric, g"/>
          <p:cNvSpPr txBox="1"/>
          <p:nvPr/>
        </p:nvSpPr>
        <p:spPr>
          <a:xfrm>
            <a:off x="142350" y="4091692"/>
            <a:ext cx="5657048" cy="1404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19100" indent="-228600" algn="l">
              <a:lnSpc>
                <a:spcPct val="150000"/>
              </a:lnSpc>
              <a:buSzPct val="100000"/>
              <a:buAutoNum type="arabicPeriod" startAt="3"/>
              <a:defRPr sz="2200"/>
            </a:lvl1pPr>
          </a:lstStyle>
          <a:p>
            <a:pPr/>
            <a:r>
              <a:t> S1 and S2 should have no variation wrt SM fields or metric, g</a:t>
            </a:r>
          </a:p>
        </p:txBody>
      </p:sp>
      <p:sp>
        <p:nvSpPr>
          <p:cNvPr id="567" name="Sg chosen…"/>
          <p:cNvSpPr txBox="1"/>
          <p:nvPr/>
        </p:nvSpPr>
        <p:spPr>
          <a:xfrm>
            <a:off x="213872" y="6393343"/>
            <a:ext cx="6166136" cy="2385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9100" indent="-228600" algn="l">
              <a:lnSpc>
                <a:spcPct val="150000"/>
              </a:lnSpc>
              <a:buSzPct val="100000"/>
              <a:buAutoNum type="arabicPeriod" startAt="5"/>
              <a:defRPr sz="2200"/>
            </a:pPr>
            <a:r>
              <a:t> Sg chosen </a:t>
            </a:r>
          </a:p>
          <a:p>
            <a:pPr marL="725714" indent="-408214" algn="l">
              <a:lnSpc>
                <a:spcPct val="150000"/>
              </a:lnSpc>
              <a:buSzPct val="171000"/>
              <a:buChar char="-"/>
              <a:defRPr sz="2200"/>
            </a:pPr>
            <a:r>
              <a:t>so as not to screw up gravitational phenomenology</a:t>
            </a:r>
          </a:p>
          <a:p>
            <a:pPr marL="725714" indent="-408214" algn="l">
              <a:lnSpc>
                <a:spcPct val="150000"/>
              </a:lnSpc>
              <a:buSzPct val="171000"/>
              <a:buChar char="-"/>
              <a:defRPr sz="2200"/>
            </a:pPr>
            <a:r>
              <a:t>so as to yield a  constraint on the scale dependent part of the geometry</a:t>
            </a:r>
          </a:p>
        </p:txBody>
      </p:sp>
      <p:sp>
        <p:nvSpPr>
          <p:cNvPr id="568" name="S1 should not vanish on shell (to avoid unphysical constraint on spacetime volume)"/>
          <p:cNvSpPr txBox="1"/>
          <p:nvPr/>
        </p:nvSpPr>
        <p:spPr>
          <a:xfrm>
            <a:off x="138625" y="5183652"/>
            <a:ext cx="6587563" cy="1404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19100" indent="-228600" algn="l">
              <a:lnSpc>
                <a:spcPct val="150000"/>
              </a:lnSpc>
              <a:buSzPct val="100000"/>
              <a:buAutoNum type="arabicPeriod" startAt="4"/>
              <a:defRPr sz="2200"/>
            </a:lvl1pPr>
          </a:lstStyle>
          <a:p>
            <a:pPr/>
            <a:r>
              <a:t> S1 should not vanish on shell (to avoid unphysical constraint on spacetime volume)</a:t>
            </a:r>
          </a:p>
        </p:txBody>
      </p:sp>
      <p:grpSp>
        <p:nvGrpSpPr>
          <p:cNvPr id="573" name="Group"/>
          <p:cNvGrpSpPr/>
          <p:nvPr/>
        </p:nvGrpSpPr>
        <p:grpSpPr>
          <a:xfrm>
            <a:off x="6411582" y="3994480"/>
            <a:ext cx="6784580" cy="3138350"/>
            <a:chOff x="0" y="0"/>
            <a:chExt cx="6784579" cy="3138348"/>
          </a:xfrm>
        </p:grpSpPr>
        <p:grpSp>
          <p:nvGrpSpPr>
            <p:cNvPr id="571" name="Group"/>
            <p:cNvGrpSpPr/>
            <p:nvPr/>
          </p:nvGrpSpPr>
          <p:grpSpPr>
            <a:xfrm>
              <a:off x="0" y="0"/>
              <a:ext cx="6784581" cy="3138349"/>
              <a:chOff x="0" y="0"/>
              <a:chExt cx="6784580" cy="3138348"/>
            </a:xfrm>
          </p:grpSpPr>
          <p:sp>
            <p:nvSpPr>
              <p:cNvPr id="569" name="Rectangle"/>
              <p:cNvSpPr/>
              <p:nvPr/>
            </p:nvSpPr>
            <p:spPr>
              <a:xfrm>
                <a:off x="0" y="0"/>
                <a:ext cx="6475876" cy="2358430"/>
              </a:xfrm>
              <a:prstGeom prst="rect">
                <a:avLst/>
              </a:prstGeom>
              <a:blipFill rotWithShape="1">
                <a:blip r:embed="rId5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570" name="e.g:…"/>
              <p:cNvSpPr txBox="1"/>
              <p:nvPr/>
            </p:nvSpPr>
            <p:spPr>
              <a:xfrm>
                <a:off x="197017" y="74089"/>
                <a:ext cx="6587564" cy="30642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defRPr sz="2200"/>
                </a:pPr>
                <a:r>
                  <a:t>e.g:</a:t>
                </a:r>
              </a:p>
              <a:p>
                <a:pPr marL="616857" indent="-299357" algn="l">
                  <a:buSzPct val="171000"/>
                  <a:buChar char="-"/>
                  <a:defRPr sz="2200"/>
                </a:pPr>
                <a:r>
                  <a:t>a constant</a:t>
                </a:r>
              </a:p>
              <a:p>
                <a:pPr marL="616857" indent="-299357" algn="l">
                  <a:buSzPct val="171000"/>
                  <a:buChar char="-"/>
                  <a:defRPr sz="2200"/>
                </a:pPr>
                <a:r>
                  <a:t>a 4 form field strength, F=dA</a:t>
                </a:r>
              </a:p>
              <a:p>
                <a:pPr marL="616857" indent="-299357" algn="l">
                  <a:buSzPct val="171000"/>
                  <a:buChar char="-"/>
                  <a:defRPr sz="2200"/>
                </a:pPr>
                <a:r>
                  <a:rPr b="1"/>
                  <a:t>∫</a:t>
                </a:r>
                <a:r>
                  <a:t>G </a:t>
                </a:r>
                <a:r>
                  <a:rPr i="0"/>
                  <a:t>^</a:t>
                </a:r>
                <a:r>
                  <a:t>G, where G=dB is a 2 form field strength</a:t>
                </a:r>
              </a:p>
              <a:p>
                <a:pPr marL="616857" indent="-299357" algn="l">
                  <a:buSzPct val="171000"/>
                  <a:buChar char="-"/>
                  <a:defRPr sz="2200"/>
                </a:pPr>
                <a:r>
                  <a:t>                                                        .</a:t>
                </a:r>
              </a:p>
              <a:p>
                <a:pPr marL="616857" indent="-299357" algn="l">
                  <a:buSzPct val="171000"/>
                  <a:buChar char="-"/>
                  <a:defRPr sz="2200"/>
                </a:pPr>
              </a:p>
              <a:p>
                <a:pPr marL="616857" indent="-299357" algn="l">
                  <a:buSzPct val="171000"/>
                  <a:buChar char="-"/>
                  <a:defRPr sz="2200"/>
                </a:pPr>
              </a:p>
              <a:p>
                <a:pPr>
                  <a:defRPr sz="2200"/>
                </a:pPr>
              </a:p>
            </p:txBody>
          </p:sp>
        </p:grpSp>
        <p:pic>
          <p:nvPicPr>
            <p:cNvPr id="57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04396" y="1443616"/>
              <a:ext cx="2603762" cy="657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6" name="Group"/>
          <p:cNvGrpSpPr/>
          <p:nvPr/>
        </p:nvGrpSpPr>
        <p:grpSpPr>
          <a:xfrm>
            <a:off x="6443133" y="7493000"/>
            <a:ext cx="5823149" cy="1289315"/>
            <a:chOff x="0" y="0"/>
            <a:chExt cx="5823148" cy="1289314"/>
          </a:xfrm>
        </p:grpSpPr>
        <p:sp>
          <p:nvSpPr>
            <p:cNvPr id="574" name="Rectangle"/>
            <p:cNvSpPr/>
            <p:nvPr/>
          </p:nvSpPr>
          <p:spPr>
            <a:xfrm>
              <a:off x="0" y="0"/>
              <a:ext cx="5823149" cy="1289315"/>
            </a:xfrm>
            <a:prstGeom prst="rect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575" name="e.g: Einstein-Hilbert, Gauss-Bonnet"/>
            <p:cNvSpPr txBox="1"/>
            <p:nvPr/>
          </p:nvSpPr>
          <p:spPr>
            <a:xfrm>
              <a:off x="336906" y="433327"/>
              <a:ext cx="4493705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e.g: Einstein-Hilbert, Gauss-Bonnet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6" grpId="5"/>
      <p:bldP build="whole" bldLvl="1" animBg="1" rev="0" advAuto="0" spid="563" grpId="3"/>
      <p:bldP build="whole" bldLvl="1" animBg="1" rev="0" advAuto="0" spid="568" grpId="6"/>
      <p:bldP build="whole" bldLvl="1" animBg="1" rev="0" advAuto="0" spid="576" grpId="9"/>
      <p:bldP build="whole" bldLvl="1" animBg="1" rev="0" advAuto="0" spid="564" grpId="4"/>
      <p:bldP build="whole" bldLvl="1" animBg="1" rev="0" advAuto="0" spid="561" grpId="2"/>
      <p:bldP build="whole" bldLvl="1" animBg="1" rev="0" advAuto="0" spid="560" grpId="1"/>
      <p:bldP build="whole" bldLvl="1" animBg="1" rev="0" advAuto="0" spid="567" grpId="8"/>
      <p:bldP build="whole" bldLvl="1" animBg="1" rev="0" advAuto="0" spid="573" grpId="7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raviton loops?"/>
          <p:cNvSpPr txBox="1"/>
          <p:nvPr/>
        </p:nvSpPr>
        <p:spPr>
          <a:xfrm>
            <a:off x="4939406" y="4357228"/>
            <a:ext cx="3316487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Graviton loops?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032" y="1872223"/>
            <a:ext cx="4512867" cy="6009154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The Hybrid"/>
          <p:cNvSpPr txBox="1"/>
          <p:nvPr/>
        </p:nvSpPr>
        <p:spPr>
          <a:xfrm>
            <a:off x="2244987" y="2036233"/>
            <a:ext cx="218175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>
                <a:solidFill>
                  <a:srgbClr val="000000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The Hybrid</a:t>
            </a:r>
          </a:p>
        </p:txBody>
      </p:sp>
      <p:sp>
        <p:nvSpPr>
          <p:cNvPr id="582" name="Start with local VES"/>
          <p:cNvSpPr txBox="1"/>
          <p:nvPr/>
        </p:nvSpPr>
        <p:spPr>
          <a:xfrm>
            <a:off x="4907888" y="1923692"/>
            <a:ext cx="3459958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Start with local VES</a:t>
            </a:r>
          </a:p>
        </p:txBody>
      </p:sp>
      <p:pic>
        <p:nvPicPr>
          <p:cNvPr id="5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6150" y="2495097"/>
            <a:ext cx="8460525" cy="1588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6" name="Group"/>
          <p:cNvGrpSpPr/>
          <p:nvPr/>
        </p:nvGrpSpPr>
        <p:grpSpPr>
          <a:xfrm>
            <a:off x="4803384" y="4269438"/>
            <a:ext cx="3906032" cy="705956"/>
            <a:chOff x="0" y="0"/>
            <a:chExt cx="3906031" cy="705955"/>
          </a:xfrm>
        </p:grpSpPr>
        <p:sp>
          <p:nvSpPr>
            <p:cNvPr id="584" name="Integrate out Λ and A"/>
            <p:cNvSpPr txBox="1"/>
            <p:nvPr/>
          </p:nvSpPr>
          <p:spPr>
            <a:xfrm>
              <a:off x="0" y="85912"/>
              <a:ext cx="3906032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rPr sz="3000"/>
                <a:t>Integrate out Λ and A </a:t>
              </a:r>
              <a:r>
                <a:t> </a:t>
              </a:r>
            </a:p>
          </p:txBody>
        </p:sp>
        <p:sp>
          <p:nvSpPr>
            <p:cNvPr id="585" name="^"/>
            <p:cNvSpPr txBox="1"/>
            <p:nvPr/>
          </p:nvSpPr>
          <p:spPr>
            <a:xfrm>
              <a:off x="3482875" y="0"/>
              <a:ext cx="293081" cy="520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^</a:t>
              </a:r>
            </a:p>
          </p:txBody>
        </p:sp>
      </p:grpSp>
      <p:sp>
        <p:nvSpPr>
          <p:cNvPr id="587" name="where κ is now global and function ε is related to Legendre transform of  σ"/>
          <p:cNvSpPr txBox="1"/>
          <p:nvPr/>
        </p:nvSpPr>
        <p:spPr>
          <a:xfrm>
            <a:off x="4808998" y="6800203"/>
            <a:ext cx="8042187" cy="9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where κ is now global and function ε is related to Legendre transform of  σ </a:t>
            </a:r>
          </a:p>
        </p:txBody>
      </p:sp>
      <p:pic>
        <p:nvPicPr>
          <p:cNvPr id="5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5243" y="5450647"/>
            <a:ext cx="7529698" cy="832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72777" y="8590938"/>
            <a:ext cx="7751696" cy="717238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compare with"/>
          <p:cNvSpPr txBox="1"/>
          <p:nvPr/>
        </p:nvSpPr>
        <p:spPr>
          <a:xfrm>
            <a:off x="2535322" y="8841489"/>
            <a:ext cx="2380023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compare with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3" grpId="1"/>
      <p:bldP build="whole" bldLvl="1" animBg="1" rev="0" advAuto="0" spid="590" grpId="7"/>
      <p:bldP build="whole" bldLvl="1" animBg="1" rev="0" advAuto="0" spid="587" grpId="5"/>
      <p:bldP build="whole" bldLvl="1" animBg="1" rev="0" advAuto="0" spid="586" grpId="3"/>
      <p:bldP build="whole" bldLvl="1" animBg="1" rev="0" advAuto="0" spid="588" grpId="4"/>
      <p:bldP build="whole" bldLvl="1" animBg="1" rev="0" advAuto="0" spid="582" grpId="2"/>
      <p:bldP build="whole" bldLvl="1" animBg="1" rev="0" advAuto="0" spid="589" grpId="6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What about graviton loops?"/>
          <p:cNvSpPr txBox="1"/>
          <p:nvPr/>
        </p:nvSpPr>
        <p:spPr>
          <a:xfrm>
            <a:off x="280982" y="703861"/>
            <a:ext cx="568039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What about graviton loops?</a:t>
            </a:r>
          </a:p>
        </p:txBody>
      </p:sp>
      <p:pic>
        <p:nvPicPr>
          <p:cNvPr id="593" name="Screen Shot 2016-07-21 at 12.30.19.png" descr="Screen Shot 2016-07-21 at 12.30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339" y="2983358"/>
            <a:ext cx="1582844" cy="146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Screen Shot 2016-07-21 at 12.30.29.png" descr="Screen Shot 2016-07-21 at 12.30.2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4832" y="2996058"/>
            <a:ext cx="1463098" cy="1434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Screen Shot 2016-07-21 at 12.30.41.png" descr="Screen Shot 2016-07-21 at 12.30.4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2589" y="5075738"/>
            <a:ext cx="1582844" cy="152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Screen Shot 2016-07-21 at 12.30.53.png" descr="Screen Shot 2016-07-21 at 12.30.5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28739" y="5097908"/>
            <a:ext cx="1515284" cy="147643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these introduce new κ dependence in renormalised 1PI effective potential"/>
          <p:cNvSpPr txBox="1"/>
          <p:nvPr/>
        </p:nvSpPr>
        <p:spPr>
          <a:xfrm>
            <a:off x="260697" y="1638182"/>
            <a:ext cx="12483406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these introduce new κ dependence in renormalised 1PI effective potential</a:t>
            </a:r>
          </a:p>
        </p:txBody>
      </p:sp>
      <p:pic>
        <p:nvPicPr>
          <p:cNvPr id="59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33176" y="3166348"/>
            <a:ext cx="1920241" cy="1051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10815" y="5113268"/>
            <a:ext cx="1920241" cy="1051561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Screws up the κ EoM - no longer able to constrain R at large wavelength with four form fluxes"/>
          <p:cNvSpPr txBox="1"/>
          <p:nvPr/>
        </p:nvSpPr>
        <p:spPr>
          <a:xfrm>
            <a:off x="282463" y="7251582"/>
            <a:ext cx="12439874" cy="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Screws up the κ EoM - no longer able to constrain R at large wavelength with four form fluxes</a:t>
            </a:r>
          </a:p>
        </p:txBody>
      </p:sp>
      <p:sp>
        <p:nvSpPr>
          <p:cNvPr id="601" name="Vacuum Energy Sequestering and Graviton Loops…"/>
          <p:cNvSpPr txBox="1"/>
          <p:nvPr/>
        </p:nvSpPr>
        <p:spPr>
          <a:xfrm>
            <a:off x="7908301" y="95580"/>
            <a:ext cx="5051591" cy="705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 i="0" sz="1600"/>
            </a:pPr>
            <a:r>
              <a:rPr>
                <a:hlinkClick r:id="rId8" invalidUrl="" action="" tgtFrame="" tooltip="" history="1" highlightClick="0" endSnd="0"/>
              </a:rPr>
              <a:t>Vacuum Energy Sequestering and Graviton Loops</a:t>
            </a:r>
            <a:r>
              <a:rPr b="0"/>
              <a:t> </a:t>
            </a:r>
            <a:endParaRPr b="0"/>
          </a:p>
          <a:p>
            <a:pPr algn="l" defTabSz="457200">
              <a:defRPr i="0" sz="1333"/>
            </a:pPr>
            <a:r>
              <a:rPr>
                <a:hlinkClick r:id="rId9" invalidUrl="" action="" tgtFrame="" tooltip="" history="1" highlightClick="0" endSnd="0"/>
              </a:rPr>
              <a:t>Nemanja Kaloper</a:t>
            </a:r>
            <a:r>
              <a:t> , </a:t>
            </a:r>
            <a:r>
              <a:rPr>
                <a:hlinkClick r:id="rId10" invalidUrl="" action="" tgtFrame="" tooltip="" history="1" highlightClick="0" endSnd="0"/>
              </a:rPr>
              <a:t>Antonio Padilla</a:t>
            </a:r>
          </a:p>
          <a:p>
            <a:pPr algn="l" defTabSz="457200">
              <a:defRPr b="1" i="0" sz="1333"/>
            </a:pPr>
            <a:r>
              <a:t>Phys.Rev.Lett. 118 (2017) no.6, 061303</a:t>
            </a:r>
            <a:r>
              <a:rPr b="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074" y="3132193"/>
            <a:ext cx="13004801" cy="244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6183" y="3095674"/>
            <a:ext cx="7909574" cy="2514601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Variation wrt to rigid κ protects"/>
          <p:cNvSpPr txBox="1"/>
          <p:nvPr/>
        </p:nvSpPr>
        <p:spPr>
          <a:xfrm>
            <a:off x="254930" y="8173578"/>
            <a:ext cx="6246540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Variation wrt to rigid κ protects</a:t>
            </a:r>
          </a:p>
        </p:txBody>
      </p:sp>
      <p:pic>
        <p:nvPicPr>
          <p:cNvPr id="6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62200" y="5877024"/>
            <a:ext cx="8636001" cy="11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Ricci scalar at long wavelength"/>
          <p:cNvSpPr txBox="1"/>
          <p:nvPr/>
        </p:nvSpPr>
        <p:spPr>
          <a:xfrm>
            <a:off x="6583399" y="8173578"/>
            <a:ext cx="639120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Ricci scalar at long wavelength</a:t>
            </a:r>
          </a:p>
        </p:txBody>
      </p:sp>
      <p:sp>
        <p:nvSpPr>
          <p:cNvPr id="608" name="NOTHING"/>
          <p:cNvSpPr txBox="1"/>
          <p:nvPr/>
        </p:nvSpPr>
        <p:spPr>
          <a:xfrm>
            <a:off x="6559611" y="8173578"/>
            <a:ext cx="2222377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NOTHING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4" dur="2500" fill="hold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6" grpId="5"/>
      <p:bldP build="whole" bldLvl="1" animBg="1" rev="0" advAuto="0" spid="607" grpId="4"/>
      <p:bldP build="whole" bldLvl="1" animBg="1" rev="0" advAuto="0" spid="605" grpId="3"/>
      <p:bldP build="whole" bldLvl="1" animBg="1" rev="0" advAuto="0" spid="607" grpId="6"/>
      <p:bldP build="whole" bldLvl="1" animBg="1" rev="0" advAuto="0" spid="604" grpId="1"/>
      <p:bldP build="whole" bldLvl="1" animBg="1" rev="0" advAuto="0" spid="608" grpId="7"/>
      <p:bldP build="whole" bldLvl="1" animBg="1" rev="0" advAuto="0" spid="603" grpId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wo key insights"/>
          <p:cNvSpPr txBox="1"/>
          <p:nvPr/>
        </p:nvSpPr>
        <p:spPr>
          <a:xfrm>
            <a:off x="4537546" y="382128"/>
            <a:ext cx="345980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Two key insights</a:t>
            </a:r>
          </a:p>
        </p:txBody>
      </p:sp>
      <p:sp>
        <p:nvSpPr>
          <p:cNvPr id="611" name="to avoid undesirable corrections to the effective potential, need an…"/>
          <p:cNvSpPr txBox="1"/>
          <p:nvPr/>
        </p:nvSpPr>
        <p:spPr>
          <a:xfrm>
            <a:off x="609228" y="2006482"/>
            <a:ext cx="11424494" cy="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to avoid undesirable corrections to the effective potential, need an </a:t>
            </a:r>
          </a:p>
          <a:p>
            <a:pPr>
              <a:defRPr sz="3000"/>
            </a:pPr>
            <a:r>
              <a:t>unbroken shift symmetry</a:t>
            </a:r>
          </a:p>
        </p:txBody>
      </p:sp>
      <p:sp>
        <p:nvSpPr>
          <p:cNvPr id="612" name="any curvature invariant that is NOT scale invariant can be used to constrain R at large wavelength"/>
          <p:cNvSpPr txBox="1"/>
          <p:nvPr/>
        </p:nvSpPr>
        <p:spPr>
          <a:xfrm>
            <a:off x="173261" y="3963528"/>
            <a:ext cx="12296428" cy="9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 any curvature invariant that is NOT scale invariant can be used to constrain R at large wavelength </a:t>
            </a:r>
          </a:p>
        </p:txBody>
      </p:sp>
      <p:pic>
        <p:nvPicPr>
          <p:cNvPr id="6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2604" y="6098430"/>
            <a:ext cx="7277101" cy="10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"/>
          <p:cNvGrpSpPr/>
          <p:nvPr/>
        </p:nvGrpSpPr>
        <p:grpSpPr>
          <a:xfrm>
            <a:off x="1028700" y="1651000"/>
            <a:ext cx="10668000" cy="2438400"/>
            <a:chOff x="0" y="0"/>
            <a:chExt cx="10668000" cy="2438400"/>
          </a:xfrm>
        </p:grpSpPr>
        <p:pic>
          <p:nvPicPr>
            <p:cNvPr id="183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2600" y="482600"/>
              <a:ext cx="10185400" cy="195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Square"/>
            <p:cNvSpPr/>
            <p:nvPr/>
          </p:nvSpPr>
          <p:spPr>
            <a:xfrm>
              <a:off x="0" y="0"/>
              <a:ext cx="1270000" cy="12700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pic>
          <p:nvPicPr>
            <p:cNvPr id="185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900" y="654050"/>
              <a:ext cx="1084007" cy="533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7" name="Estimating the vacuum energy"/>
          <p:cNvSpPr txBox="1"/>
          <p:nvPr/>
        </p:nvSpPr>
        <p:spPr>
          <a:xfrm>
            <a:off x="3085684" y="533400"/>
            <a:ext cx="626417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Estimating the vacuum energy</a:t>
            </a:r>
          </a:p>
        </p:txBody>
      </p:sp>
      <p:sp>
        <p:nvSpPr>
          <p:cNvPr id="188" name="Circle"/>
          <p:cNvSpPr/>
          <p:nvPr/>
        </p:nvSpPr>
        <p:spPr>
          <a:xfrm>
            <a:off x="2990850" y="5365750"/>
            <a:ext cx="1270000" cy="1270000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i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grpSp>
        <p:nvGrpSpPr>
          <p:cNvPr id="191" name="Group"/>
          <p:cNvGrpSpPr/>
          <p:nvPr/>
        </p:nvGrpSpPr>
        <p:grpSpPr>
          <a:xfrm>
            <a:off x="5416550" y="5365750"/>
            <a:ext cx="1270000" cy="1270000"/>
            <a:chOff x="0" y="0"/>
            <a:chExt cx="1270000" cy="1270000"/>
          </a:xfrm>
        </p:grpSpPr>
        <p:sp>
          <p:nvSpPr>
            <p:cNvPr id="189" name="Circle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90" name="Line"/>
            <p:cNvSpPr/>
            <p:nvPr/>
          </p:nvSpPr>
          <p:spPr>
            <a:xfrm flipV="1">
              <a:off x="177799" y="177799"/>
              <a:ext cx="914402" cy="914402"/>
            </a:xfrm>
            <a:prstGeom prst="line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grpSp>
        <p:nvGrpSpPr>
          <p:cNvPr id="194" name="Group"/>
          <p:cNvGrpSpPr/>
          <p:nvPr/>
        </p:nvGrpSpPr>
        <p:grpSpPr>
          <a:xfrm>
            <a:off x="7810500" y="5365750"/>
            <a:ext cx="1276450" cy="1270000"/>
            <a:chOff x="0" y="0"/>
            <a:chExt cx="1276449" cy="1270000"/>
          </a:xfrm>
        </p:grpSpPr>
        <p:sp>
          <p:nvSpPr>
            <p:cNvPr id="192" name="Oval"/>
            <p:cNvSpPr/>
            <p:nvPr/>
          </p:nvSpPr>
          <p:spPr>
            <a:xfrm>
              <a:off x="0" y="0"/>
              <a:ext cx="625525" cy="1270000"/>
            </a:xfrm>
            <a:prstGeom prst="ellips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93" name="Oval"/>
            <p:cNvSpPr/>
            <p:nvPr/>
          </p:nvSpPr>
          <p:spPr>
            <a:xfrm>
              <a:off x="650924" y="0"/>
              <a:ext cx="625526" cy="1270000"/>
            </a:xfrm>
            <a:prstGeom prst="ellips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sp>
        <p:nvSpPr>
          <p:cNvPr id="195" name="+"/>
          <p:cNvSpPr txBox="1"/>
          <p:nvPr/>
        </p:nvSpPr>
        <p:spPr>
          <a:xfrm>
            <a:off x="4663926" y="5690728"/>
            <a:ext cx="38129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+</a:t>
            </a:r>
          </a:p>
        </p:txBody>
      </p:sp>
      <p:sp>
        <p:nvSpPr>
          <p:cNvPr id="196" name="+"/>
          <p:cNvSpPr txBox="1"/>
          <p:nvPr/>
        </p:nvSpPr>
        <p:spPr>
          <a:xfrm>
            <a:off x="7054167" y="5690936"/>
            <a:ext cx="388716" cy="619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+</a:t>
            </a:r>
          </a:p>
        </p:txBody>
      </p:sp>
      <p:sp>
        <p:nvSpPr>
          <p:cNvPr id="197" name="+ ….."/>
          <p:cNvSpPr txBox="1"/>
          <p:nvPr/>
        </p:nvSpPr>
        <p:spPr>
          <a:xfrm>
            <a:off x="9451826" y="5690728"/>
            <a:ext cx="121957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+ …..</a:t>
            </a:r>
          </a:p>
        </p:txBody>
      </p:sp>
      <p:sp>
        <p:nvSpPr>
          <p:cNvPr id="198" name="="/>
          <p:cNvSpPr txBox="1"/>
          <p:nvPr/>
        </p:nvSpPr>
        <p:spPr>
          <a:xfrm>
            <a:off x="2025501" y="5690728"/>
            <a:ext cx="38129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=</a:t>
            </a:r>
          </a:p>
        </p:txBody>
      </p:sp>
      <p:sp>
        <p:nvSpPr>
          <p:cNvPr id="199" name="+ vacuum loops involving virtual gravitons"/>
          <p:cNvSpPr txBox="1"/>
          <p:nvPr/>
        </p:nvSpPr>
        <p:spPr>
          <a:xfrm>
            <a:off x="4734470" y="7034020"/>
            <a:ext cx="5278017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+ vacuum loops involving virtual gravitons</a:t>
            </a:r>
          </a:p>
        </p:txBody>
      </p:sp>
      <p:sp>
        <p:nvSpPr>
          <p:cNvPr id="200" name="+ counterterms"/>
          <p:cNvSpPr txBox="1"/>
          <p:nvPr/>
        </p:nvSpPr>
        <p:spPr>
          <a:xfrm>
            <a:off x="4737986" y="7573977"/>
            <a:ext cx="2070573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+ counterterms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425" y="1446896"/>
            <a:ext cx="11061950" cy="680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7" name="Group"/>
          <p:cNvGrpSpPr/>
          <p:nvPr/>
        </p:nvGrpSpPr>
        <p:grpSpPr>
          <a:xfrm>
            <a:off x="1180947" y="3041203"/>
            <a:ext cx="11308462" cy="5159037"/>
            <a:chOff x="0" y="0"/>
            <a:chExt cx="11308460" cy="5159035"/>
          </a:xfrm>
        </p:grpSpPr>
        <p:pic>
          <p:nvPicPr>
            <p:cNvPr id="61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92365" y="0"/>
              <a:ext cx="7988301" cy="93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47921"/>
              <a:ext cx="11308461" cy="784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6163" y="4431803"/>
              <a:ext cx="2605914" cy="727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9" name="Line"/>
            <p:cNvSpPr/>
            <p:nvPr/>
          </p:nvSpPr>
          <p:spPr>
            <a:xfrm flipV="1">
              <a:off x="1756550" y="2544458"/>
              <a:ext cx="485748" cy="77822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620" name="Gauss-Bonnet integral anchored in place by four forms"/>
            <p:cNvSpPr txBox="1"/>
            <p:nvPr/>
          </p:nvSpPr>
          <p:spPr>
            <a:xfrm>
              <a:off x="186163" y="3340992"/>
              <a:ext cx="2605914" cy="969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Gauss-Bonnet integral anchored in place by four forms</a:t>
              </a:r>
            </a:p>
          </p:txBody>
        </p:sp>
        <p:sp>
          <p:nvSpPr>
            <p:cNvPr id="621" name="Line"/>
            <p:cNvSpPr/>
            <p:nvPr/>
          </p:nvSpPr>
          <p:spPr>
            <a:xfrm flipH="1" flipV="1">
              <a:off x="3801947" y="2489284"/>
              <a:ext cx="175368" cy="67738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622" name="Weyl tensor"/>
            <p:cNvSpPr txBox="1"/>
            <p:nvPr/>
          </p:nvSpPr>
          <p:spPr>
            <a:xfrm>
              <a:off x="2726163" y="3289642"/>
              <a:ext cx="2605914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Weyl tensor</a:t>
              </a:r>
            </a:p>
          </p:txBody>
        </p:sp>
        <p:sp>
          <p:nvSpPr>
            <p:cNvPr id="623" name="Line"/>
            <p:cNvSpPr/>
            <p:nvPr/>
          </p:nvSpPr>
          <p:spPr>
            <a:xfrm flipV="1">
              <a:off x="8754250" y="2599275"/>
              <a:ext cx="485749" cy="77822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624" name="Vacuum energy drops out"/>
            <p:cNvSpPr txBox="1"/>
            <p:nvPr/>
          </p:nvSpPr>
          <p:spPr>
            <a:xfrm>
              <a:off x="6802863" y="3450626"/>
              <a:ext cx="3399565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Vacuum energy drops out</a:t>
              </a:r>
            </a:p>
          </p:txBody>
        </p:sp>
        <p:sp>
          <p:nvSpPr>
            <p:cNvPr id="625" name="Line"/>
            <p:cNvSpPr/>
            <p:nvPr/>
          </p:nvSpPr>
          <p:spPr>
            <a:xfrm flipH="1" flipV="1">
              <a:off x="7246098" y="2544419"/>
              <a:ext cx="776047" cy="776047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pic>
          <p:nvPicPr>
            <p:cNvPr id="626" name="droppedImage.pdf" descr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7271512" y="3957237"/>
              <a:ext cx="2674777" cy="317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7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he End"/>
          <p:cNvSpPr txBox="1"/>
          <p:nvPr/>
        </p:nvSpPr>
        <p:spPr>
          <a:xfrm>
            <a:off x="5676329" y="4357228"/>
            <a:ext cx="184264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COLLAPSE TRIGGER"/>
          <p:cNvSpPr txBox="1"/>
          <p:nvPr/>
        </p:nvSpPr>
        <p:spPr>
          <a:xfrm>
            <a:off x="940172" y="2146300"/>
            <a:ext cx="4738316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COLLAPSE TRIGGER</a:t>
            </a:r>
          </a:p>
        </p:txBody>
      </p:sp>
      <p:sp>
        <p:nvSpPr>
          <p:cNvPr id="632" name="DARK ENERGY"/>
          <p:cNvSpPr txBox="1"/>
          <p:nvPr/>
        </p:nvSpPr>
        <p:spPr>
          <a:xfrm>
            <a:off x="7645660" y="2146300"/>
            <a:ext cx="344239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DARK ENERGY</a:t>
            </a:r>
          </a:p>
        </p:txBody>
      </p:sp>
      <p:sp>
        <p:nvSpPr>
          <p:cNvPr id="633" name="="/>
          <p:cNvSpPr txBox="1"/>
          <p:nvPr/>
        </p:nvSpPr>
        <p:spPr>
          <a:xfrm>
            <a:off x="6458148" y="2146300"/>
            <a:ext cx="38129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=</a:t>
            </a:r>
          </a:p>
        </p:txBody>
      </p:sp>
      <p:sp>
        <p:nvSpPr>
          <p:cNvPr id="634" name="Linear potential V=m3φ"/>
          <p:cNvSpPr txBox="1"/>
          <p:nvPr/>
        </p:nvSpPr>
        <p:spPr>
          <a:xfrm>
            <a:off x="798252" y="3733800"/>
            <a:ext cx="52197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Linear potential V=m</a:t>
            </a:r>
            <a:r>
              <a:rPr baseline="31999" sz="3500"/>
              <a:t>3</a:t>
            </a:r>
            <a:r>
              <a:t>φ        </a:t>
            </a:r>
          </a:p>
        </p:txBody>
      </p:sp>
      <p:sp>
        <p:nvSpPr>
          <p:cNvPr id="635" name="form protected by shift symmetry, size of m3 technically natural"/>
          <p:cNvSpPr txBox="1"/>
          <p:nvPr/>
        </p:nvSpPr>
        <p:spPr>
          <a:xfrm>
            <a:off x="6805017" y="3637185"/>
            <a:ext cx="4737101" cy="802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sz="2400">
                <a:solidFill>
                  <a:srgbClr val="E32400"/>
                </a:solidFill>
              </a:rPr>
              <a:t>form protected by shift symmetry, size of m</a:t>
            </a:r>
            <a:r>
              <a:rPr baseline="31999" sz="2400">
                <a:solidFill>
                  <a:srgbClr val="E32400"/>
                </a:solidFill>
              </a:rPr>
              <a:t>3</a:t>
            </a:r>
            <a:r>
              <a:rPr sz="2400">
                <a:solidFill>
                  <a:srgbClr val="E32400"/>
                </a:solidFill>
              </a:rPr>
              <a:t> technically natural</a:t>
            </a:r>
          </a:p>
        </p:txBody>
      </p:sp>
      <p:sp>
        <p:nvSpPr>
          <p:cNvPr id="636" name="If φin &gt;Mpl, then when scalar dominates, does so in SLOW ROLL until collapse time"/>
          <p:cNvSpPr txBox="1"/>
          <p:nvPr/>
        </p:nvSpPr>
        <p:spPr>
          <a:xfrm>
            <a:off x="952500" y="5778500"/>
            <a:ext cx="106807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If φ</a:t>
            </a:r>
            <a:r>
              <a:rPr baseline="-5999"/>
              <a:t>in</a:t>
            </a:r>
            <a:r>
              <a:t> &gt;M</a:t>
            </a:r>
            <a:r>
              <a:rPr baseline="-5999"/>
              <a:t>pl</a:t>
            </a:r>
            <a:r>
              <a:t>, then when scalar dominates, does so in SLOW ROLL until collapse time        </a:t>
            </a:r>
          </a:p>
        </p:txBody>
      </p:sp>
      <p:pic>
        <p:nvPicPr>
          <p:cNvPr id="637" name="latexit-drag.pdf" descr="latexit-dra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5700" y="7442200"/>
            <a:ext cx="3441700" cy="110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6" grpId="4"/>
      <p:bldP build="whole" bldLvl="1" animBg="1" rev="0" advAuto="0" spid="637" grpId="5"/>
      <p:bldP build="whole" bldLvl="1" animBg="1" rev="0" advAuto="0" spid="633" grpId="1"/>
      <p:bldP build="whole" bldLvl="1" animBg="1" rev="0" advAuto="0" spid="635" grpId="3"/>
      <p:bldP build="whole" bldLvl="1" animBg="1" rev="0" advAuto="0" spid="634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Radiatively stable choice of collapse time?"/>
          <p:cNvSpPr txBox="1"/>
          <p:nvPr/>
        </p:nvSpPr>
        <p:spPr>
          <a:xfrm>
            <a:off x="429952" y="1130300"/>
            <a:ext cx="89281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Radiatively stable choice of collapse time?</a:t>
            </a:r>
          </a:p>
        </p:txBody>
      </p:sp>
      <p:sp>
        <p:nvSpPr>
          <p:cNvPr id="640" name="Radiatively stable choice of φin?"/>
          <p:cNvSpPr txBox="1"/>
          <p:nvPr/>
        </p:nvSpPr>
        <p:spPr>
          <a:xfrm>
            <a:off x="431800" y="4559300"/>
            <a:ext cx="68707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Radiatively stable choice of φ</a:t>
            </a:r>
            <a:r>
              <a:rPr baseline="-5999"/>
              <a:t>in</a:t>
            </a:r>
            <a:r>
              <a:t>?</a:t>
            </a:r>
          </a:p>
        </p:txBody>
      </p:sp>
      <p:sp>
        <p:nvSpPr>
          <p:cNvPr id="641" name="Yes, thanks to m3"/>
          <p:cNvSpPr txBox="1"/>
          <p:nvPr/>
        </p:nvSpPr>
        <p:spPr>
          <a:xfrm>
            <a:off x="680901" y="2489200"/>
            <a:ext cx="36637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4013"/>
                </a:solidFill>
              </a:defRPr>
            </a:pPr>
            <a:r>
              <a:t>Yes, thanks to m</a:t>
            </a:r>
            <a:r>
              <a:rPr baseline="31999"/>
              <a:t>3</a:t>
            </a:r>
          </a:p>
        </p:txBody>
      </p:sp>
      <p:sp>
        <p:nvSpPr>
          <p:cNvPr id="642" name="Yes, thanks to shift symmetry…"/>
          <p:cNvSpPr txBox="1"/>
          <p:nvPr/>
        </p:nvSpPr>
        <p:spPr>
          <a:xfrm>
            <a:off x="688850" y="5765800"/>
            <a:ext cx="11455401" cy="222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solidFill>
                  <a:srgbClr val="FF4013"/>
                </a:solidFill>
              </a:defRPr>
            </a:pPr>
            <a:r>
              <a:t>Yes, thanks to shift symmetry</a:t>
            </a:r>
          </a:p>
          <a:p>
            <a:pPr algn="l">
              <a:defRPr>
                <a:solidFill>
                  <a:srgbClr val="FF4013"/>
                </a:solidFill>
              </a:defRPr>
            </a:pPr>
          </a:p>
          <a:p>
            <a:pPr algn="l">
              <a:defRPr>
                <a:solidFill>
                  <a:srgbClr val="FF4013"/>
                </a:solidFill>
              </a:defRPr>
            </a:pPr>
            <a:r>
              <a:t>But its not even a “choice”.... &lt;R&gt;=0 picks out precisely those solutions with φ</a:t>
            </a:r>
            <a:r>
              <a:rPr baseline="-5999"/>
              <a:t>in</a:t>
            </a:r>
            <a:r>
              <a:t> &gt;M</a:t>
            </a:r>
            <a:r>
              <a:rPr baseline="-5999"/>
              <a:t>pl </a:t>
            </a:r>
            <a:r>
              <a:t>!!!!!!!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2" grpId="2"/>
      <p:bldP build="whole" bldLvl="1" animBg="1" rev="0" advAuto="0" spid="641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WHY NOW?"/>
          <p:cNvSpPr txBox="1"/>
          <p:nvPr/>
        </p:nvSpPr>
        <p:spPr>
          <a:xfrm>
            <a:off x="1941252" y="1092200"/>
            <a:ext cx="89281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WHY NOW?</a:t>
            </a:r>
          </a:p>
        </p:txBody>
      </p:sp>
      <p:sp>
        <p:nvSpPr>
          <p:cNvPr id="645" name="Why is it nigh?"/>
          <p:cNvSpPr txBox="1"/>
          <p:nvPr/>
        </p:nvSpPr>
        <p:spPr>
          <a:xfrm>
            <a:off x="1866900" y="4127500"/>
            <a:ext cx="68707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 Why is it nigh?</a:t>
            </a:r>
          </a:p>
        </p:txBody>
      </p:sp>
      <p:sp>
        <p:nvSpPr>
          <p:cNvPr id="646" name="Because the end is nigh!!!"/>
          <p:cNvSpPr txBox="1"/>
          <p:nvPr/>
        </p:nvSpPr>
        <p:spPr>
          <a:xfrm>
            <a:off x="-1848" y="2489200"/>
            <a:ext cx="92329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pPr/>
            <a:r>
              <a:t>Because the end is nigh!!!</a:t>
            </a:r>
          </a:p>
        </p:txBody>
      </p:sp>
      <p:sp>
        <p:nvSpPr>
          <p:cNvPr id="647" name="Because the radiatively stable parameter m3~ Mpl H02"/>
          <p:cNvSpPr txBox="1"/>
          <p:nvPr/>
        </p:nvSpPr>
        <p:spPr>
          <a:xfrm>
            <a:off x="2022350" y="5524500"/>
            <a:ext cx="855980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solidFill>
                  <a:srgbClr val="FF4013"/>
                </a:solidFill>
              </a:defRPr>
            </a:pPr>
            <a:r>
              <a:t>Because the radiatively stable parameter m</a:t>
            </a:r>
            <a:r>
              <a:rPr baseline="31999"/>
              <a:t>3</a:t>
            </a:r>
            <a:r>
              <a:t>~ M</a:t>
            </a:r>
            <a:r>
              <a:rPr baseline="-5999"/>
              <a:t>pl</a:t>
            </a:r>
            <a:r>
              <a:t> H</a:t>
            </a:r>
            <a:r>
              <a:rPr baseline="-5999"/>
              <a:t>0</a:t>
            </a:r>
            <a:r>
              <a:rPr baseline="31999"/>
              <a:t>2</a:t>
            </a:r>
          </a:p>
        </p:txBody>
      </p:sp>
      <p:sp>
        <p:nvSpPr>
          <p:cNvPr id="648" name="Prediction:"/>
          <p:cNvSpPr txBox="1"/>
          <p:nvPr/>
        </p:nvSpPr>
        <p:spPr>
          <a:xfrm>
            <a:off x="2099456" y="7454900"/>
            <a:ext cx="227439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Prediction:</a:t>
            </a:r>
          </a:p>
        </p:txBody>
      </p:sp>
      <p:sp>
        <p:nvSpPr>
          <p:cNvPr id="649" name="1+w ~ ΩΚ2"/>
          <p:cNvSpPr txBox="1"/>
          <p:nvPr/>
        </p:nvSpPr>
        <p:spPr>
          <a:xfrm>
            <a:off x="4510418" y="7454900"/>
            <a:ext cx="2117064" cy="62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1+w ~ Ω</a:t>
            </a:r>
            <a:r>
              <a:rPr baseline="-5999" sz="2000"/>
              <a:t>Κ</a:t>
            </a:r>
            <a:r>
              <a:rPr baseline="31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8" grpId="4"/>
      <p:bldP build="whole" bldLvl="1" animBg="1" rev="0" advAuto="0" spid="649" grpId="5"/>
      <p:bldP build="whole" bldLvl="1" animBg="1" rev="0" advAuto="0" spid="646" grpId="1"/>
      <p:bldP build="whole" bldLvl="1" animBg="1" rev="0" advAuto="0" spid="647" grpId="3"/>
      <p:bldP build="whole" bldLvl="1" animBg="1" rev="0" advAuto="0" spid="64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roup"/>
          <p:cNvGrpSpPr/>
          <p:nvPr/>
        </p:nvGrpSpPr>
        <p:grpSpPr>
          <a:xfrm>
            <a:off x="768350" y="582835"/>
            <a:ext cx="11468100" cy="8290233"/>
            <a:chOff x="0" y="0"/>
            <a:chExt cx="11468100" cy="8290231"/>
          </a:xfrm>
        </p:grpSpPr>
        <p:grpSp>
          <p:nvGrpSpPr>
            <p:cNvPr id="210" name="Group"/>
            <p:cNvGrpSpPr/>
            <p:nvPr/>
          </p:nvGrpSpPr>
          <p:grpSpPr>
            <a:xfrm>
              <a:off x="3275692" y="43697"/>
              <a:ext cx="2819401" cy="8246535"/>
              <a:chOff x="0" y="0"/>
              <a:chExt cx="2819400" cy="8246533"/>
            </a:xfrm>
          </p:grpSpPr>
          <p:sp>
            <p:nvSpPr>
              <p:cNvPr id="202" name="Line"/>
              <p:cNvSpPr/>
              <p:nvPr/>
            </p:nvSpPr>
            <p:spPr>
              <a:xfrm flipH="1">
                <a:off x="4233" y="0"/>
                <a:ext cx="50802" cy="824653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i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pic>
            <p:nvPicPr>
              <p:cNvPr id="203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2700" y="7552266"/>
                <a:ext cx="1828800" cy="533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4" name="droppedImage.pdf" descr="dropped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3500" y="5139266"/>
                <a:ext cx="1930400" cy="533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5" name="droppedImage.pdf" descr="dropped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700" y="4428066"/>
                <a:ext cx="2603500" cy="533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6" name="droppedImage.pdf" descr="dropped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0800" y="3958166"/>
                <a:ext cx="2527300" cy="533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7" name="droppedImage.pdf" descr="dropped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2980266"/>
                <a:ext cx="2628900" cy="533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" name="droppedImage.pdf" descr="dropped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50800" y="2446866"/>
                <a:ext cx="1752600" cy="533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9" name="droppedImage.pdf" descr="dropped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8100" y="21166"/>
                <a:ext cx="2781300" cy="533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1" name="observed value"/>
            <p:cNvSpPr txBox="1"/>
            <p:nvPr/>
          </p:nvSpPr>
          <p:spPr>
            <a:xfrm>
              <a:off x="8171536" y="7835899"/>
              <a:ext cx="2181523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observed value</a:t>
              </a:r>
            </a:p>
          </p:txBody>
        </p:sp>
        <p:sp>
          <p:nvSpPr>
            <p:cNvPr id="212" name="fine tuning to 36 decimal places"/>
            <p:cNvSpPr txBox="1"/>
            <p:nvPr/>
          </p:nvSpPr>
          <p:spPr>
            <a:xfrm>
              <a:off x="6680200" y="5346699"/>
              <a:ext cx="47879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fine tuning to 36 decimal places</a:t>
              </a:r>
            </a:p>
          </p:txBody>
        </p:sp>
        <p:sp>
          <p:nvSpPr>
            <p:cNvPr id="213" name="fine tuning to 44 decimal places"/>
            <p:cNvSpPr txBox="1"/>
            <p:nvPr/>
          </p:nvSpPr>
          <p:spPr>
            <a:xfrm>
              <a:off x="6680200" y="4470399"/>
              <a:ext cx="47879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fine tuning to 44 decimal places</a:t>
              </a:r>
            </a:p>
          </p:txBody>
        </p:sp>
        <p:sp>
          <p:nvSpPr>
            <p:cNvPr id="214" name="fine tuning to 56 decimal places"/>
            <p:cNvSpPr txBox="1"/>
            <p:nvPr/>
          </p:nvSpPr>
          <p:spPr>
            <a:xfrm>
              <a:off x="6680200" y="3149599"/>
              <a:ext cx="47879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fine tuning to 56 decimal places</a:t>
              </a:r>
            </a:p>
          </p:txBody>
        </p:sp>
        <p:sp>
          <p:nvSpPr>
            <p:cNvPr id="215" name="fine tuning to 60 decimal places"/>
            <p:cNvSpPr txBox="1"/>
            <p:nvPr/>
          </p:nvSpPr>
          <p:spPr>
            <a:xfrm>
              <a:off x="6680200" y="2578099"/>
              <a:ext cx="47879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fine tuning to 60 decimal places</a:t>
              </a:r>
            </a:p>
          </p:txBody>
        </p:sp>
        <p:sp>
          <p:nvSpPr>
            <p:cNvPr id="216" name="fine tuning to 120 decimal places"/>
            <p:cNvSpPr txBox="1"/>
            <p:nvPr/>
          </p:nvSpPr>
          <p:spPr>
            <a:xfrm>
              <a:off x="6680200" y="177799"/>
              <a:ext cx="47879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fine tuning to 120 decimal places</a:t>
              </a:r>
            </a:p>
          </p:txBody>
        </p:sp>
        <p:sp>
          <p:nvSpPr>
            <p:cNvPr id="217" name="electron"/>
            <p:cNvSpPr txBox="1"/>
            <p:nvPr/>
          </p:nvSpPr>
          <p:spPr>
            <a:xfrm>
              <a:off x="1511300" y="5346699"/>
              <a:ext cx="16002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electron</a:t>
              </a:r>
            </a:p>
          </p:txBody>
        </p:sp>
        <p:sp>
          <p:nvSpPr>
            <p:cNvPr id="218" name="muon"/>
            <p:cNvSpPr txBox="1"/>
            <p:nvPr/>
          </p:nvSpPr>
          <p:spPr>
            <a:xfrm>
              <a:off x="1625600" y="4610099"/>
              <a:ext cx="16002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muon</a:t>
              </a:r>
            </a:p>
          </p:txBody>
        </p:sp>
        <p:sp>
          <p:nvSpPr>
            <p:cNvPr id="219" name="QCD phase transition"/>
            <p:cNvSpPr txBox="1"/>
            <p:nvPr/>
          </p:nvSpPr>
          <p:spPr>
            <a:xfrm>
              <a:off x="0" y="4051299"/>
              <a:ext cx="32258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QCD phase transition</a:t>
              </a:r>
            </a:p>
          </p:txBody>
        </p:sp>
        <p:sp>
          <p:nvSpPr>
            <p:cNvPr id="220" name="EW phase transition"/>
            <p:cNvSpPr txBox="1"/>
            <p:nvPr/>
          </p:nvSpPr>
          <p:spPr>
            <a:xfrm>
              <a:off x="0" y="3047999"/>
              <a:ext cx="32258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EW phase transition</a:t>
              </a:r>
            </a:p>
          </p:txBody>
        </p:sp>
        <p:sp>
          <p:nvSpPr>
            <p:cNvPr id="221" name="SUSY cut-off"/>
            <p:cNvSpPr txBox="1"/>
            <p:nvPr/>
          </p:nvSpPr>
          <p:spPr>
            <a:xfrm>
              <a:off x="0" y="2578099"/>
              <a:ext cx="32258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SUSY cut-off</a:t>
              </a:r>
            </a:p>
          </p:txBody>
        </p:sp>
        <p:sp>
          <p:nvSpPr>
            <p:cNvPr id="222" name="Quantum Gravity cut-off"/>
            <p:cNvSpPr txBox="1"/>
            <p:nvPr/>
          </p:nvSpPr>
          <p:spPr>
            <a:xfrm>
              <a:off x="0" y="-1"/>
              <a:ext cx="3225800" cy="802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2400"/>
              </a:lvl1pPr>
            </a:lstStyle>
            <a:p>
              <a:pPr/>
              <a:r>
                <a:t>Quantum Gravity cut-off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ontrast to electron mass"/>
          <p:cNvSpPr txBox="1"/>
          <p:nvPr/>
        </p:nvSpPr>
        <p:spPr>
          <a:xfrm>
            <a:off x="3732733" y="712328"/>
            <a:ext cx="532343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Contrast to electron mass</a:t>
            </a:r>
          </a:p>
        </p:txBody>
      </p:sp>
      <p:sp>
        <p:nvSpPr>
          <p:cNvPr id="226" name="electron mass, Δm ~ mlog(Mcutoff/m)"/>
          <p:cNvSpPr txBox="1"/>
          <p:nvPr/>
        </p:nvSpPr>
        <p:spPr>
          <a:xfrm>
            <a:off x="2787389" y="2553828"/>
            <a:ext cx="721412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electron mass, Δm ~ mlog(M</a:t>
            </a:r>
            <a:r>
              <a:rPr sz="1600"/>
              <a:t>cutoff</a:t>
            </a:r>
            <a:r>
              <a:t>/m) 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0335" y="4212431"/>
            <a:ext cx="2447728" cy="2447727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protected by chiral symmetry in massless…"/>
          <p:cNvSpPr txBox="1"/>
          <p:nvPr/>
        </p:nvSpPr>
        <p:spPr>
          <a:xfrm>
            <a:off x="6145559" y="4491273"/>
            <a:ext cx="5729636" cy="168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protected by chiral symmetry in massless</a:t>
            </a:r>
          </a:p>
          <a:p>
            <a:pPr/>
            <a:r>
              <a:t>limit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naturalness ensures that low energy EFTs agree on…"/>
          <p:cNvSpPr txBox="1"/>
          <p:nvPr/>
        </p:nvSpPr>
        <p:spPr>
          <a:xfrm>
            <a:off x="833090" y="7586507"/>
            <a:ext cx="10822336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naturalness ensures that low energy EFTs agree on </a:t>
            </a:r>
          </a:p>
          <a:p>
            <a:pPr/>
            <a:r>
              <a:t>low energy couplings.</a:t>
            </a:r>
          </a:p>
        </p:txBody>
      </p:sp>
      <p:sp>
        <p:nvSpPr>
          <p:cNvPr id="231" name="Electron mass &amp; vacuum are both UV sensitive — cannot be predicted in EFT, must be measured!"/>
          <p:cNvSpPr txBox="1"/>
          <p:nvPr/>
        </p:nvSpPr>
        <p:spPr>
          <a:xfrm>
            <a:off x="164381" y="1728328"/>
            <a:ext cx="12489955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Electron mass &amp; vacuum are both UV sensitive — cannot be predicted in EFT, must be measured!</a:t>
            </a:r>
          </a:p>
        </p:txBody>
      </p:sp>
      <p:sp>
        <p:nvSpPr>
          <p:cNvPr id="232" name="Electron mass is only mildly…"/>
          <p:cNvSpPr txBox="1"/>
          <p:nvPr/>
        </p:nvSpPr>
        <p:spPr>
          <a:xfrm>
            <a:off x="598289" y="3700003"/>
            <a:ext cx="5983338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Electron mass is only mildly </a:t>
            </a:r>
          </a:p>
          <a:p>
            <a:pPr/>
            <a:r>
              <a:t>sensitive to unknown UV  </a:t>
            </a:r>
          </a:p>
        </p:txBody>
      </p:sp>
      <p:sp>
        <p:nvSpPr>
          <p:cNvPr id="233" name="Vacuum energy is extremely…"/>
          <p:cNvSpPr txBox="1"/>
          <p:nvPr/>
        </p:nvSpPr>
        <p:spPr>
          <a:xfrm>
            <a:off x="669900" y="5493878"/>
            <a:ext cx="6119516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Vacuum energy is </a:t>
            </a:r>
            <a:r>
              <a:rPr>
                <a:solidFill>
                  <a:srgbClr val="FFF32C"/>
                </a:solidFill>
              </a:rPr>
              <a:t>extremely </a:t>
            </a:r>
          </a:p>
          <a:p>
            <a:pPr/>
            <a:r>
              <a:t>sensitive to unknown UV  </a:t>
            </a:r>
          </a:p>
        </p:txBody>
      </p:sp>
      <p:sp>
        <p:nvSpPr>
          <p:cNvPr id="234" name="NATURAL"/>
          <p:cNvSpPr txBox="1"/>
          <p:nvPr/>
        </p:nvSpPr>
        <p:spPr>
          <a:xfrm>
            <a:off x="8245000" y="3886056"/>
            <a:ext cx="2526315" cy="78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i="0">
                <a:solidFill>
                  <a:srgbClr val="5CFA3A"/>
                </a:solidFill>
                <a:latin typeface="Chalkduster"/>
                <a:ea typeface="Chalkduster"/>
                <a:cs typeface="Chalkduster"/>
                <a:sym typeface="Chalkduster"/>
              </a:rPr>
              <a:t>NATURAL</a:t>
            </a:r>
            <a:r>
              <a:t> </a:t>
            </a:r>
          </a:p>
        </p:txBody>
      </p:sp>
      <p:sp>
        <p:nvSpPr>
          <p:cNvPr id="235" name="UNNATURAL"/>
          <p:cNvSpPr txBox="1"/>
          <p:nvPr/>
        </p:nvSpPr>
        <p:spPr>
          <a:xfrm>
            <a:off x="8305347" y="5671678"/>
            <a:ext cx="3177005" cy="78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i="0">
                <a:solidFill>
                  <a:schemeClr val="accent6">
                    <a:satOff val="24555"/>
                    <a:lumOff val="22232"/>
                  </a:schemeClr>
                </a:solidFill>
                <a:latin typeface="Chalkduster"/>
                <a:ea typeface="Chalkduster"/>
                <a:cs typeface="Chalkduster"/>
                <a:sym typeface="Chalkduster"/>
              </a:rPr>
              <a:t>UNNATURAL</a:t>
            </a:r>
            <a:r>
              <a:t> </a:t>
            </a:r>
          </a:p>
        </p:txBody>
      </p:sp>
      <p:pic>
        <p:nvPicPr>
          <p:cNvPr id="236" name="Line" descr="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6927849" y="4202458"/>
            <a:ext cx="1337046" cy="352235"/>
          </a:xfrm>
          <a:prstGeom prst="rect">
            <a:avLst/>
          </a:prstGeom>
        </p:spPr>
      </p:pic>
      <p:pic>
        <p:nvPicPr>
          <p:cNvPr id="238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6927849" y="5894483"/>
            <a:ext cx="1337046" cy="35223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