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78" r:id="rId10"/>
    <p:sldId id="266" r:id="rId11"/>
    <p:sldId id="267" r:id="rId12"/>
    <p:sldId id="271" r:id="rId13"/>
    <p:sldId id="268" r:id="rId14"/>
    <p:sldId id="272" r:id="rId15"/>
    <p:sldId id="273" r:id="rId16"/>
    <p:sldId id="275" r:id="rId17"/>
    <p:sldId id="277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4"/>
    <p:restoredTop sz="94128"/>
  </p:normalViewPr>
  <p:slideViewPr>
    <p:cSldViewPr snapToGrid="0" snapToObjects="1">
      <p:cViewPr>
        <p:scale>
          <a:sx n="61" d="100"/>
          <a:sy n="61" d="100"/>
        </p:scale>
        <p:origin x="1976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5D414-340E-0B43-AED8-044DF79F37C2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46500-04FD-9E45-93BF-8B185EDA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3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Koma</a:t>
            </a:r>
            <a:r>
              <a:rPr lang="en-US" baseline="0" dirty="0" smtClean="0"/>
              <a:t> did this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91CA-E642-C049-8F9B-40DF9F6150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6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</a:t>
            </a:r>
            <a:r>
              <a:rPr lang="en-US" baseline="0" dirty="0" smtClean="0"/>
              <a:t> taking slice. Clear y and delta lines. Ready answer to why points lie outside lines – list of possible reasons.</a:t>
            </a:r>
          </a:p>
          <a:p>
            <a:r>
              <a:rPr lang="en-US" baseline="0" dirty="0" smtClean="0"/>
              <a:t>K not being constant. </a:t>
            </a:r>
          </a:p>
          <a:p>
            <a:r>
              <a:rPr lang="en-US" baseline="0" dirty="0" smtClean="0"/>
              <a:t>Error in data. </a:t>
            </a:r>
          </a:p>
          <a:p>
            <a:r>
              <a:rPr lang="en-US" baseline="0" dirty="0" smtClean="0"/>
              <a:t>Some remaining HR dependence – take only large to avoid coulomb.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91CA-E642-C049-8F9B-40DF9F6150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4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46500-04FD-9E45-93BF-8B185EDA21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0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1F8C-CD36-1947-811C-17051ABDFD8F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D43F-42CA-4F48-8D3A-4FAAE1966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1F8C-CD36-1947-811C-17051ABDFD8F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D43F-42CA-4F48-8D3A-4FAAE1966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1F8C-CD36-1947-811C-17051ABDFD8F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D43F-42CA-4F48-8D3A-4FAAE1966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7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1F8C-CD36-1947-811C-17051ABDFD8F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D43F-42CA-4F48-8D3A-4FAAE1966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1F8C-CD36-1947-811C-17051ABDFD8F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D43F-42CA-4F48-8D3A-4FAAE1966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2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1F8C-CD36-1947-811C-17051ABDFD8F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D43F-42CA-4F48-8D3A-4FAAE1966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1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1F8C-CD36-1947-811C-17051ABDFD8F}" type="datetimeFigureOut">
              <a:rPr lang="en-US" smtClean="0"/>
              <a:t>9/11/17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D43F-42CA-4F48-8D3A-4FAAE1966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4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1F8C-CD36-1947-811C-17051ABDFD8F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D43F-42CA-4F48-8D3A-4FAAE1966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6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1F8C-CD36-1947-811C-17051ABDFD8F}" type="datetimeFigureOut">
              <a:rPr lang="en-US" smtClean="0"/>
              <a:t>9/11/17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D43F-42CA-4F48-8D3A-4FAAE1966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9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1F8C-CD36-1947-811C-17051ABDFD8F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D43F-42CA-4F48-8D3A-4FAAE1966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4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1F8C-CD36-1947-811C-17051ABDFD8F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D43F-42CA-4F48-8D3A-4FAAE1966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7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1F8C-CD36-1947-811C-17051ABDFD8F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AD43F-42CA-4F48-8D3A-4FAAE1966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3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png"/><Relationship Id="rId5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85871"/>
            <a:ext cx="9144000" cy="185261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Three quarks </a:t>
            </a:r>
            <a:br>
              <a:rPr lang="en-US" b="1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Two potentials </a:t>
            </a:r>
            <a:br>
              <a:rPr lang="en-US" b="1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One coordinate system</a:t>
            </a:r>
            <a:endParaRPr lang="en-US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16463"/>
            <a:ext cx="9144000" cy="9271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Is the effective three-quark confinement potential best described by the Y string or the Delta string?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4149" y="3742807"/>
            <a:ext cx="674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James Leech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–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MPhys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student, University of St Andrews, UK</a:t>
            </a:r>
            <a:endParaRPr lang="en-US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28" y="-5308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Dynamical symmetry of the Y potential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36" y="1624650"/>
            <a:ext cx="4817752" cy="4225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9105" y="1896447"/>
            <a:ext cx="318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Equipotential circle</a:t>
            </a:r>
            <a:endParaRPr lang="en-US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6966" y="1272151"/>
            <a:ext cx="3131519" cy="373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Y potential on plane:</a:t>
            </a:r>
            <a:endParaRPr lang="en-US" b="1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3249105" y="2265779"/>
            <a:ext cx="1590544" cy="10413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5663511"/>
            <a:ext cx="4839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Symmetry breaks outside blue-dotted line</a:t>
            </a:r>
            <a:endParaRPr lang="en-US" b="1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1528763" y="3757613"/>
            <a:ext cx="891062" cy="19058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24147" y="6261027"/>
            <a:ext cx="416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No good circles to compare with</a:t>
            </a:r>
            <a:endParaRPr lang="en-US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76" y="1500658"/>
            <a:ext cx="5904656" cy="4428492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7828799" y="3087895"/>
            <a:ext cx="1258052" cy="125805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35" idx="0"/>
            <a:endCxn id="48" idx="4"/>
          </p:cNvCxnSpPr>
          <p:nvPr/>
        </p:nvCxnSpPr>
        <p:spPr>
          <a:xfrm flipV="1">
            <a:off x="8207417" y="4345947"/>
            <a:ext cx="250408" cy="19150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30193" y="1329221"/>
            <a:ext cx="406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Helvetica" charset="0"/>
                <a:ea typeface="Helvetica" charset="0"/>
                <a:cs typeface="Helvetica" charset="0"/>
              </a:rPr>
              <a:t>Koma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US" b="1" dirty="0" err="1" smtClean="0">
                <a:latin typeface="Helvetica" charset="0"/>
                <a:ea typeface="Helvetica" charset="0"/>
                <a:cs typeface="Helvetica" charset="0"/>
              </a:rPr>
              <a:t>Koma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 potential on plane:</a:t>
            </a:r>
            <a:endParaRPr lang="en-US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" y="165101"/>
            <a:ext cx="10515600" cy="7064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Analysis of </a:t>
            </a:r>
            <a:r>
              <a:rPr lang="en-US" sz="4000" dirty="0" err="1" smtClean="0">
                <a:latin typeface="Helvetica" charset="0"/>
                <a:ea typeface="Helvetica" charset="0"/>
                <a:cs typeface="Helvetica" charset="0"/>
              </a:rPr>
              <a:t>Koma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 2017 data – fitting </a:t>
            </a:r>
            <a:r>
              <a:rPr lang="en-US" sz="4000" dirty="0" err="1" smtClean="0">
                <a:latin typeface="Helvetica" charset="0"/>
                <a:ea typeface="Helvetica" charset="0"/>
                <a:cs typeface="Helvetica" charset="0"/>
              </a:rPr>
              <a:t>ansatz</a:t>
            </a:r>
            <a:r>
              <a:rPr lang="en-US" sz="4000" dirty="0" smtClean="0">
                <a:latin typeface="Helvetica" charset="0"/>
                <a:ea typeface="Helvetica" charset="0"/>
                <a:cs typeface="Helvetica" charset="0"/>
              </a:rPr>
              <a:t>: </a:t>
            </a:r>
            <a:endParaRPr lang="en-US" sz="4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4270" y="1899341"/>
            <a:ext cx="344240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Koma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Koma</a:t>
            </a:r>
            <a:r>
              <a:rPr lang="en-US" b="1" dirty="0" smtClean="0">
                <a:solidFill>
                  <a:srgbClr val="0070C0"/>
                </a:solidFill>
              </a:rPr>
              <a:t> data potential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Strong-force coulomb interaction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Inter-quark potential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9255" y="2204553"/>
            <a:ext cx="3238387" cy="2161308"/>
            <a:chOff x="-119379" y="1336022"/>
            <a:chExt cx="3569706" cy="2382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-119379" y="1336022"/>
                  <a:ext cx="3569706" cy="6812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𝑽</m:t>
                        </m:r>
                        <m:r>
                          <a:rPr lang="en-US" b="1" i="0"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𝑨</m:t>
                            </m:r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(ɸ,</m:t>
                            </m:r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𝜶</m:t>
                            </m:r>
                            <m:r>
                              <a:rPr lang="en-GB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𝑹</m:t>
                            </m:r>
                          </m:den>
                        </m:f>
                        <m:r>
                          <a:rPr lang="en-US" b="1" i="0">
                            <a:latin typeface="Cambria Math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𝑩</m:t>
                        </m:r>
                        <m:d>
                          <m:dPr>
                            <m:ctrlPr>
                              <a:rPr lang="en-GB" b="1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ɸ,</m:t>
                            </m:r>
                            <m:r>
                              <a:rPr lang="en-GB" b="1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𝜶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𝑹</m:t>
                        </m:r>
                        <m:r>
                          <a:rPr lang="en-US" b="1" i="0">
                            <a:latin typeface="Cambria Math" charset="0"/>
                          </a:rPr>
                          <m:t>+</m:t>
                        </m:r>
                        <m:r>
                          <a:rPr lang="en-US" b="1" i="1">
                            <a:latin typeface="Cambria Math" charset="0"/>
                          </a:rPr>
                          <m:t>𝑪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9379" y="1336022"/>
                  <a:ext cx="3569706" cy="68129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5" idx="2"/>
            </p:cNvCxnSpPr>
            <p:nvPr/>
          </p:nvCxnSpPr>
          <p:spPr>
            <a:xfrm>
              <a:off x="1665475" y="2017319"/>
              <a:ext cx="5127" cy="170092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-93255" y="2500173"/>
              <a:ext cx="3543582" cy="7123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Fix </a:t>
              </a:r>
              <a:r>
                <a:rPr lang="en-US" b="1" dirty="0" err="1" smtClean="0"/>
                <a:t>ɸ</a:t>
              </a:r>
              <a:r>
                <a:rPr lang="en-US" b="1" dirty="0" smtClean="0"/>
                <a:t>, α.</a:t>
              </a:r>
            </a:p>
            <a:p>
              <a:pPr algn="ctr"/>
              <a:r>
                <a:rPr lang="en-US" b="1" dirty="0" smtClean="0"/>
                <a:t>Least-square fitting for </a:t>
              </a:r>
              <a:r>
                <a:rPr lang="en-US" b="1" dirty="0" smtClean="0">
                  <a:solidFill>
                    <a:srgbClr val="FF0000"/>
                  </a:solidFill>
                </a:rPr>
                <a:t>A</a:t>
              </a:r>
              <a:r>
                <a:rPr lang="en-US" b="1" dirty="0" smtClean="0"/>
                <a:t>, </a:t>
              </a:r>
              <a:r>
                <a:rPr lang="en-US" b="1" dirty="0" smtClean="0">
                  <a:solidFill>
                    <a:srgbClr val="00B050"/>
                  </a:solidFill>
                </a:rPr>
                <a:t>B</a:t>
              </a:r>
              <a:r>
                <a:rPr lang="en-US" b="1" dirty="0" smtClean="0"/>
                <a:t>, C. </a:t>
              </a:r>
              <a:endParaRPr lang="en-US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8111" y="1180230"/>
            <a:ext cx="7548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Aim: </a:t>
            </a:r>
            <a:r>
              <a:rPr lang="en-US" sz="2000" b="1" dirty="0" smtClean="0">
                <a:solidFill>
                  <a:srgbClr val="FF0000"/>
                </a:solidFill>
              </a:rPr>
              <a:t>Remove coulomb interaction and hyper-radial dependence.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8479" y="1800458"/>
            <a:ext cx="270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Say potential takes form: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299062" y="5894777"/>
                <a:ext cx="3268715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7030A0"/>
                    </a:solidFill>
                  </a:rPr>
                  <a:t>V</a:t>
                </a:r>
                <a:r>
                  <a:rPr lang="en-US" sz="2400" b="1" baseline="30000" dirty="0" smtClean="0">
                    <a:solidFill>
                      <a:srgbClr val="7030A0"/>
                    </a:solidFill>
                  </a:rPr>
                  <a:t>*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1" i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charset="0"/>
                          </a:rPr>
                          <m:t>𝑹</m:t>
                        </m:r>
                      </m:den>
                    </m:f>
                    <m:d>
                      <m:dPr>
                        <m:ctrlPr>
                          <a:rPr lang="en-US" sz="24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𝑽</m:t>
                        </m:r>
                        <m:r>
                          <a:rPr lang="en-US" sz="2400" b="1" i="0">
                            <a:latin typeface="Cambria Math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𝑨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𝑹</m:t>
                            </m:r>
                          </m:den>
                        </m:f>
                        <m:r>
                          <a:rPr lang="en-US" sz="2400" b="1" i="0">
                            <a:latin typeface="Cambria Math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charset="0"/>
                          </a:rPr>
                          <m:t>𝑪</m:t>
                        </m:r>
                      </m:e>
                    </m:d>
                    <m:r>
                      <a:rPr lang="en-GB" sz="2400" b="1" i="1" smtClean="0">
                        <a:latin typeface="Cambria Math" charset="0"/>
                      </a:rPr>
                      <m:t>=</m:t>
                    </m:r>
                    <m:r>
                      <a:rPr lang="en-GB" sz="2400" b="1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𝑩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062" y="5894777"/>
                <a:ext cx="3268715" cy="645048"/>
              </a:xfrm>
              <a:prstGeom prst="rect">
                <a:avLst/>
              </a:prstGeom>
              <a:blipFill rotWithShape="0">
                <a:blip r:embed="rId3"/>
                <a:stretch>
                  <a:fillRect l="-2799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65679" y="4365861"/>
            <a:ext cx="873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Define K: Ratio of </a:t>
            </a:r>
            <a:r>
              <a:rPr lang="en-US" b="1" u="sng" dirty="0" smtClean="0"/>
              <a:t>fitted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US" b="1" dirty="0" smtClean="0"/>
              <a:t>and </a:t>
            </a:r>
            <a:r>
              <a:rPr lang="en-US" b="1" u="sng" dirty="0" smtClean="0"/>
              <a:t>theoretical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US" b="1" dirty="0" smtClean="0"/>
              <a:t>– want K independent of </a:t>
            </a:r>
            <a:r>
              <a:rPr lang="en-US" b="1" dirty="0" err="1" smtClean="0"/>
              <a:t>ɸ</a:t>
            </a:r>
            <a:r>
              <a:rPr lang="en-US" b="1" dirty="0" smtClean="0"/>
              <a:t>, α.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>
            <a:stCxn id="23" idx="2"/>
            <a:endCxn id="22" idx="0"/>
          </p:cNvCxnSpPr>
          <p:nvPr/>
        </p:nvCxnSpPr>
        <p:spPr>
          <a:xfrm flipH="1">
            <a:off x="4933420" y="4735193"/>
            <a:ext cx="1" cy="11595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23580" y="5033526"/>
            <a:ext cx="301968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If K constant, can define: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986588" y="6032635"/>
            <a:ext cx="3370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V</a:t>
            </a:r>
            <a:r>
              <a:rPr lang="en-US" b="1" baseline="30000" dirty="0">
                <a:solidFill>
                  <a:srgbClr val="7030A0"/>
                </a:solidFill>
              </a:rPr>
              <a:t>* </a:t>
            </a:r>
            <a:r>
              <a:rPr lang="en-US" b="1" baseline="30000" dirty="0" smtClean="0">
                <a:solidFill>
                  <a:srgbClr val="7030A0"/>
                </a:solidFill>
              </a:rPr>
              <a:t> </a:t>
            </a:r>
            <a:r>
              <a:rPr lang="en-US" b="1" dirty="0"/>
              <a:t>i</a:t>
            </a:r>
            <a:r>
              <a:rPr lang="en-US" b="1" dirty="0" smtClean="0"/>
              <a:t>ndependent of Hyper-radius.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48123" y="3427823"/>
            <a:ext cx="22574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/>
              <a:t>Theoretical </a:t>
            </a:r>
            <a:r>
              <a:rPr lang="en-US" b="1" smtClean="0">
                <a:solidFill>
                  <a:srgbClr val="FF0000"/>
                </a:solidFill>
              </a:rPr>
              <a:t>A</a:t>
            </a:r>
            <a:r>
              <a:rPr lang="en-US" b="1"/>
              <a:t> </a:t>
            </a:r>
            <a:r>
              <a:rPr lang="en-US" b="1" smtClean="0"/>
              <a:t>known.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7732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270453"/>
            <a:ext cx="5529263" cy="4146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15" y="1270453"/>
            <a:ext cx="5529264" cy="41469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2060" y="157318"/>
            <a:ext cx="5137881" cy="6284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Is K constant?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6018" y="2832430"/>
            <a:ext cx="1285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Origin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5281" y="2832430"/>
            <a:ext cx="178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(-0.5, 0.0)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5333" y="5417401"/>
            <a:ext cx="6336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</a:rPr>
              <a:t>% Difference in K: </a:t>
            </a:r>
            <a:r>
              <a:rPr lang="en-US" sz="2800" b="1" dirty="0">
                <a:latin typeface="Helvetica" charset="0"/>
                <a:ea typeface="Helvetica" charset="0"/>
                <a:cs typeface="Helvetica" charset="0"/>
              </a:rPr>
              <a:t>0.1477948435%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86162" y="5940621"/>
            <a:ext cx="451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K very nearly constant</a:t>
            </a:r>
            <a:endParaRPr lang="en-US" sz="28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1904" y="785814"/>
            <a:ext cx="754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V </a:t>
            </a:r>
            <a:r>
              <a:rPr lang="en-US" sz="2800" b="1" smtClean="0">
                <a:latin typeface="Helvetica" charset="0"/>
                <a:ea typeface="Helvetica" charset="0"/>
                <a:cs typeface="Helvetica" charset="0"/>
              </a:rPr>
              <a:t>against Hyper-radius for two points:</a:t>
            </a:r>
            <a:endParaRPr lang="en-US" sz="28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0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port%20pictures/13%20x%20y%20V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-1395146" y="1177650"/>
            <a:ext cx="7660458" cy="5486445"/>
          </a:xfrm>
          <a:prstGeom prst="rect">
            <a:avLst/>
          </a:prstGeom>
        </p:spPr>
      </p:pic>
      <p:pic>
        <p:nvPicPr>
          <p:cNvPr id="5" name="Picture 4" descr="Report%20pictures/4%20surface%20scatter%20all%20HR.pn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391281" y="1391192"/>
            <a:ext cx="6786427" cy="505936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533113" y="4023368"/>
            <a:ext cx="1262743" cy="14514"/>
          </a:xfrm>
          <a:prstGeom prst="straightConnector1">
            <a:avLst/>
          </a:prstGeom>
          <a:ln w="196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61" y="71593"/>
            <a:ext cx="4294708" cy="79994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Fitting Procedure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138" y="1240104"/>
            <a:ext cx="3986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</a:rPr>
              <a:t>Data points (x, y, </a:t>
            </a:r>
            <a:r>
              <a:rPr lang="en-US" sz="2800" b="1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V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</a:rPr>
              <a:t>)</a:t>
            </a:r>
            <a:endParaRPr lang="en-US" sz="28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3112" y="1644018"/>
            <a:ext cx="6658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V* </a:t>
            </a:r>
            <a:r>
              <a:rPr lang="en-US" sz="2000" b="1" dirty="0" smtClean="0">
                <a:latin typeface="Helvetica" charset="0"/>
                <a:ea typeface="Helvetica" charset="0"/>
                <a:cs typeface="Helvetica" charset="0"/>
              </a:rPr>
              <a:t>potential (x, y, </a:t>
            </a:r>
            <a:r>
              <a:rPr lang="en-US" sz="2000" b="1" dirty="0" smtClean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V*</a:t>
            </a:r>
            <a:r>
              <a:rPr lang="en-US" sz="2000" b="1" dirty="0" smtClean="0">
                <a:latin typeface="Helvetica" charset="0"/>
                <a:ea typeface="Helvetica" charset="0"/>
                <a:cs typeface="Helvetica" charset="0"/>
              </a:rPr>
              <a:t>)</a:t>
            </a:r>
            <a:r>
              <a:rPr lang="en-US" sz="20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2000" b="1" dirty="0" smtClean="0">
                <a:latin typeface="Helvetica" charset="0"/>
                <a:ea typeface="Helvetica" charset="0"/>
                <a:cs typeface="Helvetica" charset="0"/>
              </a:rPr>
              <a:t>– depends only on hyper-angles</a:t>
            </a:r>
            <a:endParaRPr lang="en-US" sz="20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port%20pictures/14%20y0%20line.pn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0" y="1558154"/>
            <a:ext cx="4809989" cy="3851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443" r="-550" b="-10163"/>
          <a:stretch/>
        </p:blipFill>
        <p:spPr>
          <a:xfrm>
            <a:off x="4809989" y="1440000"/>
            <a:ext cx="7056000" cy="5076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2061" y="157318"/>
            <a:ext cx="4095614" cy="6284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Results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1526" y="5409396"/>
            <a:ext cx="388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Isosceles triangles</a:t>
            </a:r>
            <a:endParaRPr lang="en-US" sz="32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 flipV="1">
            <a:off x="2404995" y="3543300"/>
            <a:ext cx="509655" cy="186609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88347" y="1558154"/>
            <a:ext cx="1483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Delta</a:t>
            </a:r>
            <a:endParaRPr lang="en-US" sz="3200" b="1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 flipH="1">
            <a:off x="10215563" y="2142929"/>
            <a:ext cx="514350" cy="57138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35951" y="4743450"/>
            <a:ext cx="568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Helvetica" charset="0"/>
                <a:ea typeface="Helvetica" charset="0"/>
                <a:cs typeface="Helvetica" charset="0"/>
              </a:rPr>
              <a:t>Y</a:t>
            </a: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V="1">
            <a:off x="9619978" y="4086226"/>
            <a:ext cx="1109935" cy="65722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66226" y="769809"/>
            <a:ext cx="534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V* </a:t>
            </a:r>
            <a:r>
              <a:rPr lang="en-US" sz="3200" b="1" dirty="0" smtClean="0"/>
              <a:t>along </a:t>
            </a:r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highlighted</a:t>
            </a:r>
            <a:r>
              <a:rPr lang="en-US" sz="3200" b="1" dirty="0" smtClean="0"/>
              <a:t> line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459057" y="5822974"/>
            <a:ext cx="655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Some </a:t>
            </a:r>
            <a:r>
              <a:rPr lang="en-US" sz="3200" b="1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combination of Y </a:t>
            </a:r>
            <a:r>
              <a:rPr lang="en-US" sz="32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&amp; Delta</a:t>
            </a:r>
            <a:endParaRPr lang="en-US" sz="32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9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2061" y="157318"/>
            <a:ext cx="4095614" cy="6284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Results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764"/>
            <a:ext cx="4800600" cy="40576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3" b="-9953"/>
          <a:stretch/>
        </p:blipFill>
        <p:spPr>
          <a:xfrm>
            <a:off x="4567237" y="1332000"/>
            <a:ext cx="73152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526" y="5409396"/>
            <a:ext cx="414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Right-angled triangles</a:t>
            </a:r>
            <a:endParaRPr lang="en-US" sz="28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914525" y="3914775"/>
            <a:ext cx="490470" cy="14946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572750" y="1264471"/>
            <a:ext cx="1483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Delta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10244138" y="1849246"/>
            <a:ext cx="1070178" cy="34652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35951" y="4743450"/>
            <a:ext cx="568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619978" y="3914775"/>
            <a:ext cx="952772" cy="82867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66226" y="769809"/>
            <a:ext cx="534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V* </a:t>
            </a:r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along highlighted line</a:t>
            </a:r>
            <a:endParaRPr lang="en-US" sz="32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4420" y="5932616"/>
            <a:ext cx="6404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Some combination of Y </a:t>
            </a:r>
            <a:r>
              <a:rPr lang="en-US" sz="32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&amp; Delta</a:t>
            </a:r>
            <a:endParaRPr lang="en-US" sz="32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2060" y="157318"/>
            <a:ext cx="6753089" cy="6284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Summary &amp; Conclusions: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03991" y="3885983"/>
                <a:ext cx="4007998" cy="897425"/>
              </a:xfrm>
              <a:prstGeom prst="rect">
                <a:avLst/>
              </a:prstGeom>
              <a:ln w="3492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charset="0"/>
                        </a:rPr>
                        <m:t>𝑽</m:t>
                      </m:r>
                      <m:r>
                        <a:rPr lang="en-US" sz="2800" b="1" i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𝑨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𝑹</m:t>
                          </m:r>
                        </m:den>
                      </m:f>
                      <m:r>
                        <a:rPr lang="en-US" sz="2800" b="1" i="0">
                          <a:latin typeface="Cambria Math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𝑩𝑹</m:t>
                      </m:r>
                      <m:r>
                        <a:rPr lang="en-US" sz="2800" b="1" i="0">
                          <a:latin typeface="Cambria Math" charset="0"/>
                        </a:rPr>
                        <m:t>+</m:t>
                      </m:r>
                      <m:r>
                        <a:rPr lang="en-US" sz="2800" b="1" i="1">
                          <a:latin typeface="Cambria Math" charset="0"/>
                        </a:rPr>
                        <m:t>𝑪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991" y="3885983"/>
                <a:ext cx="4007998" cy="8974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49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2060" y="1071345"/>
            <a:ext cx="869618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charset="0"/>
                <a:ea typeface="Helvetica" charset="0"/>
                <a:cs typeface="Helvetica" charset="0"/>
              </a:rPr>
              <a:t>Hyper-spherical coordinates are useful for </a:t>
            </a:r>
            <a:r>
              <a:rPr lang="en-US" sz="3200" b="1" dirty="0" err="1">
                <a:latin typeface="Helvetica" charset="0"/>
                <a:ea typeface="Helvetica" charset="0"/>
                <a:cs typeface="Helvetica" charset="0"/>
              </a:rPr>
              <a:t>visualising</a:t>
            </a:r>
            <a:r>
              <a:rPr lang="en-US" sz="3200" b="1" dirty="0">
                <a:latin typeface="Helvetica" charset="0"/>
                <a:ea typeface="Helvetica" charset="0"/>
                <a:cs typeface="Helvetica" charset="0"/>
              </a:rPr>
              <a:t> QCD </a:t>
            </a:r>
            <a:r>
              <a:rPr lang="en-US" sz="3200" b="1" dirty="0" err="1" smtClean="0">
                <a:latin typeface="Helvetica" charset="0"/>
                <a:ea typeface="Helvetica" charset="0"/>
                <a:cs typeface="Helvetica" charset="0"/>
              </a:rPr>
              <a:t>datapoints</a:t>
            </a:r>
            <a:endParaRPr lang="en-US" sz="3200" b="1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sz="3200" b="1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Insufficient data points near origin to compare data with Y potential by symmetry.</a:t>
            </a:r>
          </a:p>
          <a:p>
            <a:endParaRPr lang="en-US" sz="3200" b="1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Instead applied a fitting </a:t>
            </a:r>
            <a:r>
              <a:rPr lang="en-US" sz="3200" b="1" dirty="0" err="1" smtClean="0">
                <a:latin typeface="Helvetica" charset="0"/>
                <a:ea typeface="Helvetica" charset="0"/>
                <a:cs typeface="Helvetica" charset="0"/>
              </a:rPr>
              <a:t>ansatz</a:t>
            </a:r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endParaRPr lang="en-US" sz="3200" b="1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3200" b="1" dirty="0">
                <a:latin typeface="Helvetica" charset="0"/>
                <a:ea typeface="Helvetica" charset="0"/>
                <a:cs typeface="Helvetica" charset="0"/>
              </a:rPr>
              <a:t>Results from fitting across isosceles and right-angled triangle lines suggested some combination of Y and </a:t>
            </a:r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Delta.</a:t>
            </a:r>
            <a:endParaRPr lang="en-US" sz="3200" b="1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sz="32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999281"/>
            <a:ext cx="111871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Inconclusive</a:t>
            </a:r>
            <a:endParaRPr lang="en-US" sz="15000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2061" y="157318"/>
            <a:ext cx="6859276" cy="6284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Summary &amp; Conclusions: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65276" y="4399938"/>
            <a:ext cx="7186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…but we know where to look next.</a:t>
            </a:r>
            <a:endParaRPr 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port%20pictures/1%20circle%20plot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349464" y="148856"/>
            <a:ext cx="8602071" cy="64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1" y="365126"/>
            <a:ext cx="2572657" cy="11879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Contents	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Introduction</a:t>
            </a:r>
          </a:p>
          <a:p>
            <a:pPr lvl="1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Motivation</a:t>
            </a:r>
          </a:p>
          <a:p>
            <a:pPr lvl="1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Recent calculations by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Koma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Koma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Hyperspherical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co-ordinates</a:t>
            </a:r>
          </a:p>
          <a:p>
            <a:pPr lvl="1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Definition</a:t>
            </a:r>
          </a:p>
          <a:p>
            <a:pPr lvl="1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Dynamical symmetry of the Y string potential</a:t>
            </a: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Analysis of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Koma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2017 data</a:t>
            </a:r>
          </a:p>
          <a:p>
            <a:pPr lvl="1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Fitting procedure </a:t>
            </a:r>
          </a:p>
          <a:p>
            <a:pPr lvl="1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Results</a:t>
            </a:r>
          </a:p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Summary &amp; Conclusions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9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78" y="-72257"/>
            <a:ext cx="2885235" cy="1325563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Motivation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5" name="Shape2"/>
          <p:cNvGrpSpPr/>
          <p:nvPr/>
        </p:nvGrpSpPr>
        <p:grpSpPr>
          <a:xfrm>
            <a:off x="578708" y="2267727"/>
            <a:ext cx="3795584" cy="3505930"/>
            <a:chOff x="0" y="0"/>
            <a:chExt cx="1948680" cy="1850400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1948680" cy="1850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Freeform 6"/>
            <p:cNvSpPr/>
            <p:nvPr/>
          </p:nvSpPr>
          <p:spPr>
            <a:xfrm>
              <a:off x="0" y="0"/>
              <a:ext cx="1948680" cy="18504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8" name="Shape3"/>
          <p:cNvGrpSpPr/>
          <p:nvPr/>
        </p:nvGrpSpPr>
        <p:grpSpPr>
          <a:xfrm>
            <a:off x="7478388" y="2444450"/>
            <a:ext cx="4201296" cy="3152484"/>
            <a:chOff x="0" y="0"/>
            <a:chExt cx="2529360" cy="1704960"/>
          </a:xfrm>
        </p:grpSpPr>
        <p:pic>
          <p:nvPicPr>
            <p:cNvPr id="9" name="Picture 8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2529360" cy="1704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Freeform 9"/>
            <p:cNvSpPr/>
            <p:nvPr/>
          </p:nvSpPr>
          <p:spPr>
            <a:xfrm>
              <a:off x="0" y="0"/>
              <a:ext cx="2529360" cy="17049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78543" y="984230"/>
            <a:ext cx="66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Three quark confinement potential is not understood well.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4619" y="2075118"/>
            <a:ext cx="644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Helvetica" charset="0"/>
                <a:ea typeface="Helvetica" charset="0"/>
                <a:cs typeface="Helvetica" charset="0"/>
              </a:rPr>
              <a:t>Question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: Is the three-quark effective potential described by? 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692" y="5675214"/>
            <a:ext cx="3960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Y-string potential?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120 degree angles.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Sum of lengths to Fermat point, x</a:t>
            </a:r>
            <a:r>
              <a:rPr lang="en-US" b="1" baseline="-25000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0.</a:t>
            </a:r>
            <a:endParaRPr lang="en-US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98168" y="5675214"/>
            <a:ext cx="2761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Delta-string potential?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Sum of length of sides.</a:t>
            </a:r>
            <a:endParaRPr lang="en-US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9024" y="4020692"/>
            <a:ext cx="74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Or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80589" y="1498079"/>
            <a:ext cx="849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New calculations of three-quark potential by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Koma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&amp;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Koma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– March 2017.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6" y="58056"/>
            <a:ext cx="5926891" cy="885371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Koma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Koma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Method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2088" y="3096016"/>
            <a:ext cx="42576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Helvetica" charset="0"/>
                <a:ea typeface="Helvetica" charset="0"/>
                <a:cs typeface="Helvetica" charset="0"/>
              </a:rPr>
              <a:t>Koma</a:t>
            </a:r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US" sz="2400" b="1" dirty="0" err="1" smtClean="0">
                <a:latin typeface="Helvetica" charset="0"/>
                <a:ea typeface="Helvetica" charset="0"/>
                <a:cs typeface="Helvetica" charset="0"/>
              </a:rPr>
              <a:t>Koma</a:t>
            </a:r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 data points: </a:t>
            </a: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Isosceles triangles</a:t>
            </a:r>
          </a:p>
          <a:p>
            <a:endParaRPr lang="en-US" sz="2400" b="1" dirty="0" smtClean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Right-angled triangles</a:t>
            </a:r>
          </a:p>
          <a:p>
            <a:endParaRPr lang="en-US" sz="2400" b="1" dirty="0" smtClean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Co-linear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86" y="1275761"/>
            <a:ext cx="3390963" cy="4567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1" y="5883534"/>
            <a:ext cx="3300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 charset="0"/>
                <a:ea typeface="Helvetica" charset="0"/>
                <a:cs typeface="Helvetica" charset="0"/>
              </a:rPr>
              <a:t>24 x 24 x 24</a:t>
            </a:r>
            <a:endParaRPr lang="en-US" sz="3200" b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7" y="1290500"/>
            <a:ext cx="6443664" cy="14584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12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67" y="148149"/>
            <a:ext cx="5729221" cy="84374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Koma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Koma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results: 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820" y="2070718"/>
            <a:ext cx="108713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Inconclusive</a:t>
            </a:r>
            <a:endParaRPr lang="en-US" sz="15000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734260" y="1356211"/>
            <a:ext cx="8675705" cy="5248497"/>
            <a:chOff x="5684003" y="1224366"/>
            <a:chExt cx="6734014" cy="4281197"/>
          </a:xfrm>
        </p:grpSpPr>
        <p:sp>
          <p:nvSpPr>
            <p:cNvPr id="6" name="TextBox 5"/>
            <p:cNvSpPr txBox="1"/>
            <p:nvPr/>
          </p:nvSpPr>
          <p:spPr>
            <a:xfrm>
              <a:off x="7085628" y="4526455"/>
              <a:ext cx="3930763" cy="979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(Angle 1, Angle 2, Size)</a:t>
              </a:r>
              <a:endParaRPr lang="en-US" sz="3600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84003" y="1224366"/>
              <a:ext cx="6734014" cy="979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Three body system</a:t>
              </a:r>
            </a:p>
            <a:p>
              <a:pPr algn="ctr"/>
              <a:r>
                <a:rPr lang="en-US" sz="36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(x</a:t>
              </a:r>
              <a:r>
                <a:rPr lang="en-US" sz="3600" baseline="-250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1</a:t>
              </a:r>
              <a:r>
                <a:rPr lang="en-US" sz="36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, y</a:t>
              </a:r>
              <a:r>
                <a:rPr lang="en-US" sz="3600" baseline="-250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1</a:t>
              </a:r>
              <a:r>
                <a:rPr lang="en-US" sz="36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, z</a:t>
              </a:r>
              <a:r>
                <a:rPr lang="en-US" sz="3600" baseline="-250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1</a:t>
              </a:r>
              <a:r>
                <a:rPr lang="en-US" sz="36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, x</a:t>
              </a:r>
              <a:r>
                <a:rPr lang="en-US" sz="3600" baseline="-250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2</a:t>
              </a:r>
              <a:r>
                <a:rPr lang="en-US" sz="36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, y</a:t>
              </a:r>
              <a:r>
                <a:rPr lang="en-US" sz="3600" baseline="-250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2</a:t>
              </a:r>
              <a:r>
                <a:rPr lang="en-US" sz="36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, z</a:t>
              </a:r>
              <a:r>
                <a:rPr lang="en-US" sz="3600" baseline="-250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2</a:t>
              </a:r>
              <a:r>
                <a:rPr lang="en-US" sz="36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, x</a:t>
              </a:r>
              <a:r>
                <a:rPr lang="en-US" sz="3600" baseline="-250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3</a:t>
              </a:r>
              <a:r>
                <a:rPr lang="en-US" sz="36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, y</a:t>
              </a:r>
              <a:r>
                <a:rPr lang="en-US" sz="3600" baseline="-250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3</a:t>
              </a:r>
              <a:r>
                <a:rPr lang="en-US" sz="36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, z</a:t>
              </a:r>
              <a:r>
                <a:rPr lang="en-US" sz="3600" baseline="-250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3</a:t>
              </a:r>
              <a:r>
                <a:rPr lang="en-US" sz="3600" dirty="0" smtClean="0">
                  <a:solidFill>
                    <a:srgbClr val="FF0000"/>
                  </a:solidFill>
                  <a:latin typeface="Helvetica" charset="0"/>
                  <a:ea typeface="Helvetica" charset="0"/>
                  <a:cs typeface="Helvetica" charset="0"/>
                </a:rPr>
                <a:t>)</a:t>
              </a:r>
              <a:endParaRPr lang="en-US" sz="3600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9" name="Straight Arrow Connector 8"/>
            <p:cNvCxnSpPr>
              <a:stCxn id="7" idx="2"/>
              <a:endCxn id="6" idx="0"/>
            </p:cNvCxnSpPr>
            <p:nvPr/>
          </p:nvCxnSpPr>
          <p:spPr>
            <a:xfrm>
              <a:off x="9051010" y="2203474"/>
              <a:ext cx="0" cy="2322981"/>
            </a:xfrm>
            <a:prstGeom prst="straightConnector1">
              <a:avLst/>
            </a:prstGeom>
            <a:ln w="1016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hape1"/>
          <p:cNvGrpSpPr/>
          <p:nvPr/>
        </p:nvGrpSpPr>
        <p:grpSpPr>
          <a:xfrm>
            <a:off x="6910279" y="2240924"/>
            <a:ext cx="4752108" cy="3809786"/>
            <a:chOff x="0" y="0"/>
            <a:chExt cx="2375640" cy="1943640"/>
          </a:xfrm>
        </p:grpSpPr>
        <p:pic>
          <p:nvPicPr>
            <p:cNvPr id="14" name="Picture 13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2375640" cy="1943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Freeform 14"/>
            <p:cNvSpPr/>
            <p:nvPr/>
          </p:nvSpPr>
          <p:spPr>
            <a:xfrm>
              <a:off x="0" y="0"/>
              <a:ext cx="2375640" cy="19436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9703306" y="2402237"/>
            <a:ext cx="1269494" cy="1239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233766" y="241138"/>
            <a:ext cx="7438622" cy="84374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Hyper-spherical Coordinates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2"/>
          <a:stretch/>
        </p:blipFill>
        <p:spPr>
          <a:xfrm>
            <a:off x="3247121" y="1771247"/>
            <a:ext cx="2676422" cy="2664284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65" y="241138"/>
            <a:ext cx="7133845" cy="84374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Hyper-spherical Coordinates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7" y="1995948"/>
            <a:ext cx="3062133" cy="2018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7303" y="5121897"/>
                <a:ext cx="1986378" cy="516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i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p>
                          <m:r>
                            <a:rPr lang="en-US" sz="2400" i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latin typeface="Cambria Math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𝜆</m:t>
                              </m:r>
                            </m:e>
                          </m:acc>
                        </m:e>
                        <m:sup>
                          <m:r>
                            <a:rPr lang="en-US" sz="2400" i="0"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03" y="5121897"/>
                <a:ext cx="1986378" cy="5163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3765" y="1309582"/>
            <a:ext cx="665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Hyper-angles</a:t>
            </a:r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 – point on unit sphere surface:</a:t>
            </a:r>
            <a:endParaRPr 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567" y="4544018"/>
            <a:ext cx="3459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Hyper-radius</a:t>
            </a:r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 – size: </a:t>
            </a:r>
            <a:endParaRPr 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788258" y="1760664"/>
            <a:ext cx="4752108" cy="3809786"/>
            <a:chOff x="7096259" y="2509554"/>
            <a:chExt cx="4752108" cy="3809786"/>
          </a:xfrm>
        </p:grpSpPr>
        <p:grpSp>
          <p:nvGrpSpPr>
            <p:cNvPr id="23" name="Shape1"/>
            <p:cNvGrpSpPr/>
            <p:nvPr/>
          </p:nvGrpSpPr>
          <p:grpSpPr>
            <a:xfrm>
              <a:off x="7096259" y="2509554"/>
              <a:ext cx="4752108" cy="3809786"/>
              <a:chOff x="0" y="0"/>
              <a:chExt cx="2375640" cy="1943640"/>
            </a:xfrm>
          </p:grpSpPr>
          <p:pic>
            <p:nvPicPr>
              <p:cNvPr id="24" name="Picture 23"/>
              <p:cNvPicPr/>
              <p:nvPr/>
            </p:nvPicPr>
            <p:blipFill>
              <a:blip r:embed="rId5"/>
              <a:stretch/>
            </p:blipFill>
            <p:spPr>
              <a:xfrm>
                <a:off x="0" y="0"/>
                <a:ext cx="2375640" cy="194364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5" name="Freeform 24"/>
              <p:cNvSpPr/>
              <p:nvPr/>
            </p:nvSpPr>
            <p:spPr>
              <a:xfrm>
                <a:off x="0" y="0"/>
                <a:ext cx="2375640" cy="19436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0059767" y="2703205"/>
              <a:ext cx="1269494" cy="1239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367611" y="615810"/>
            <a:ext cx="482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Relative vectors – rho, lambda:</a:t>
            </a:r>
            <a:endParaRPr lang="en-US" sz="24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7693603" y="1084881"/>
            <a:ext cx="1257277" cy="2028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817598" y="1084881"/>
            <a:ext cx="339846" cy="27411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Report%20pictures/1%20circle%20plot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14338" y="699655"/>
            <a:ext cx="8159865" cy="584286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574202" y="1928297"/>
            <a:ext cx="201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Equilateral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03189" y="995591"/>
            <a:ext cx="352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Right-angled triangle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line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35688" y="3486333"/>
            <a:ext cx="262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Isosceles line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79502" y="4611469"/>
            <a:ext cx="391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Co-linear </a:t>
            </a: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(equator of sphere)</a:t>
            </a: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39" name="Straight Arrow Connector 38"/>
          <p:cNvCxnSpPr>
            <a:stCxn id="31" idx="1"/>
          </p:cNvCxnSpPr>
          <p:nvPr/>
        </p:nvCxnSpPr>
        <p:spPr>
          <a:xfrm flipH="1">
            <a:off x="4023748" y="2112963"/>
            <a:ext cx="4550454" cy="14246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1"/>
          </p:cNvCxnSpPr>
          <p:nvPr/>
        </p:nvCxnSpPr>
        <p:spPr>
          <a:xfrm flipH="1">
            <a:off x="3834145" y="1180257"/>
            <a:ext cx="4169044" cy="9482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3" idx="1"/>
          </p:cNvCxnSpPr>
          <p:nvPr/>
        </p:nvCxnSpPr>
        <p:spPr>
          <a:xfrm flipH="1" flipV="1">
            <a:off x="5497056" y="3615837"/>
            <a:ext cx="2938632" cy="551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780868" y="4805921"/>
            <a:ext cx="2468958" cy="4170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14337" y="349260"/>
            <a:ext cx="9384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Helvetica" charset="0"/>
                <a:ea typeface="Helvetica" charset="0"/>
                <a:cs typeface="Helvetica" charset="0"/>
              </a:rPr>
              <a:t>Koma</a:t>
            </a:r>
            <a:r>
              <a:rPr lang="en-US" sz="2400" b="1" dirty="0" smtClean="0">
                <a:latin typeface="Helvetica" charset="0"/>
                <a:ea typeface="Helvetica" charset="0"/>
                <a:cs typeface="Helvetica" charset="0"/>
              </a:rPr>
              <a:t> data – Hyper-radius as a function of hyper-angles:</a:t>
            </a:r>
            <a:endParaRPr lang="en-US" sz="24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88" y="1489829"/>
            <a:ext cx="5904656" cy="442849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27969" y="1754148"/>
            <a:ext cx="4901359" cy="3899855"/>
            <a:chOff x="718458" y="729294"/>
            <a:chExt cx="4901359" cy="38998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58" y="729294"/>
              <a:ext cx="3173000" cy="389985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4089194" y="2460326"/>
              <a:ext cx="1530623" cy="7260"/>
            </a:xfrm>
            <a:prstGeom prst="straightConnector1">
              <a:avLst/>
            </a:prstGeom>
            <a:ln w="187325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4872038" y="1384816"/>
            <a:ext cx="710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Helvetica" charset="0"/>
                <a:ea typeface="Helvetica" charset="0"/>
                <a:cs typeface="Helvetica" charset="0"/>
              </a:rPr>
              <a:t>Koma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US" b="1" dirty="0" err="1" smtClean="0">
                <a:latin typeface="Helvetica" charset="0"/>
                <a:ea typeface="Helvetica" charset="0"/>
                <a:cs typeface="Helvetica" charset="0"/>
              </a:rPr>
              <a:t>Koma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 data – Potential </a:t>
            </a:r>
            <a:r>
              <a:rPr lang="en-US" b="1" dirty="0" smtClean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V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 as a function of hyper-angles:</a:t>
            </a:r>
            <a:endParaRPr lang="en-US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696" y="1294723"/>
            <a:ext cx="408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Table of </a:t>
            </a:r>
            <a:r>
              <a:rPr lang="en-US" b="1" dirty="0" err="1" smtClean="0">
                <a:latin typeface="Helvetica" charset="0"/>
                <a:ea typeface="Helvetica" charset="0"/>
                <a:cs typeface="Helvetica" charset="0"/>
              </a:rPr>
              <a:t>Koma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 &amp; </a:t>
            </a:r>
            <a:r>
              <a:rPr lang="en-US" b="1" dirty="0" err="1" smtClean="0">
                <a:latin typeface="Helvetica" charset="0"/>
                <a:ea typeface="Helvetica" charset="0"/>
                <a:cs typeface="Helvetica" charset="0"/>
              </a:rPr>
              <a:t>Koma</a:t>
            </a:r>
            <a:r>
              <a:rPr lang="en-US" b="1" dirty="0" smtClean="0">
                <a:latin typeface="Helvetica" charset="0"/>
                <a:ea typeface="Helvetica" charset="0"/>
                <a:cs typeface="Helvetica" charset="0"/>
              </a:rPr>
              <a:t> data:</a:t>
            </a:r>
            <a:endParaRPr lang="en-US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3285" y="1873897"/>
            <a:ext cx="457684" cy="3929063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3765" y="241138"/>
            <a:ext cx="9281709" cy="84374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Hyper-spherical Coordinates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581</Words>
  <Application>Microsoft Macintosh PowerPoint</Application>
  <PresentationFormat>Widescreen</PresentationFormat>
  <Paragraphs>113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Helvetica</vt:lpstr>
      <vt:lpstr>Office Theme</vt:lpstr>
      <vt:lpstr>Three quarks  Two potentials  One coordinate system</vt:lpstr>
      <vt:lpstr>Contents </vt:lpstr>
      <vt:lpstr>Motivation</vt:lpstr>
      <vt:lpstr>Koma &amp; Koma Method</vt:lpstr>
      <vt:lpstr>Koma &amp; Koma results: </vt:lpstr>
      <vt:lpstr>Hyper-spherical Coordinates</vt:lpstr>
      <vt:lpstr>Hyper-spherical Coordinates</vt:lpstr>
      <vt:lpstr>PowerPoint Presentation</vt:lpstr>
      <vt:lpstr>Hyper-spherical Coordinates</vt:lpstr>
      <vt:lpstr>Dynamical symmetry of the Y potential</vt:lpstr>
      <vt:lpstr>Analysis of Koma 2017 data – fitting ansatz: </vt:lpstr>
      <vt:lpstr>PowerPoint Presentation</vt:lpstr>
      <vt:lpstr>Fitting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Leech</dc:creator>
  <cp:lastModifiedBy>James Leech</cp:lastModifiedBy>
  <cp:revision>101</cp:revision>
  <dcterms:created xsi:type="dcterms:W3CDTF">2017-07-10T14:35:48Z</dcterms:created>
  <dcterms:modified xsi:type="dcterms:W3CDTF">2017-09-11T21:37:16Z</dcterms:modified>
</cp:coreProperties>
</file>