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0" r:id="rId5"/>
    <p:sldId id="261" r:id="rId6"/>
    <p:sldId id="262" r:id="rId7"/>
    <p:sldId id="263" r:id="rId8"/>
    <p:sldId id="264" r:id="rId9"/>
    <p:sldId id="265" r:id="rId10"/>
    <p:sldId id="266" r:id="rId11"/>
    <p:sldId id="276" r:id="rId12"/>
    <p:sldId id="277" r:id="rId13"/>
    <p:sldId id="279" r:id="rId14"/>
    <p:sldId id="278" r:id="rId15"/>
    <p:sldId id="280" r:id="rId16"/>
    <p:sldId id="281" r:id="rId17"/>
    <p:sldId id="282" r:id="rId18"/>
    <p:sldId id="283" r:id="rId19"/>
    <p:sldId id="284" r:id="rId20"/>
    <p:sldId id="285" r:id="rId21"/>
    <p:sldId id="286" r:id="rId22"/>
    <p:sldId id="287" r:id="rId23"/>
    <p:sldId id="289" r:id="rId24"/>
    <p:sldId id="288" r:id="rId25"/>
    <p:sldId id="273" r:id="rId26"/>
    <p:sldId id="275" r:id="rId27"/>
    <p:sldId id="274" r:id="rId28"/>
    <p:sldId id="267" r:id="rId29"/>
    <p:sldId id="268" r:id="rId30"/>
    <p:sldId id="269" r:id="rId31"/>
    <p:sldId id="272" r:id="rId32"/>
    <p:sldId id="291" r:id="rId33"/>
    <p:sldId id="290" r:id="rId34"/>
    <p:sldId id="25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34" autoAdjust="0"/>
    <p:restoredTop sz="94624" autoAdjust="0"/>
  </p:normalViewPr>
  <p:slideViewPr>
    <p:cSldViewPr>
      <p:cViewPr>
        <p:scale>
          <a:sx n="82" d="100"/>
          <a:sy n="82" d="100"/>
        </p:scale>
        <p:origin x="-1014" y="19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8248E-2E45-445D-8625-57643B1F7643}" type="datetimeFigureOut">
              <a:rPr lang="ru-RU" smtClean="0"/>
              <a:pPr/>
              <a:t>21.09.2017</a:t>
            </a:fld>
            <a:endParaRPr lang="ru-RU"/>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672E4-E053-4AE3-9C73-D0361FDBECE8}" type="slidenum">
              <a:rPr lang="ru-RU" smtClean="0"/>
              <a:pPr/>
              <a:t>‹Nº›</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ru-RU" dirty="0"/>
          </a:p>
        </p:txBody>
      </p:sp>
      <p:sp>
        <p:nvSpPr>
          <p:cNvPr id="4" name="3 Marcador de número de diapositiva"/>
          <p:cNvSpPr>
            <a:spLocks noGrp="1"/>
          </p:cNvSpPr>
          <p:nvPr>
            <p:ph type="sldNum" sz="quarter" idx="10"/>
          </p:nvPr>
        </p:nvSpPr>
        <p:spPr/>
        <p:txBody>
          <a:bodyPr/>
          <a:lstStyle/>
          <a:p>
            <a:fld id="{E09672E4-E053-4AE3-9C73-D0361FDBECE8}"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ru-RU"/>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ru-RU"/>
          </a:p>
        </p:txBody>
      </p:sp>
      <p:sp>
        <p:nvSpPr>
          <p:cNvPr id="4" name="3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ru-RU"/>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
        <p:nvSpPr>
          <p:cNvPr id="4" name="3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ru-RU"/>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
        <p:nvSpPr>
          <p:cNvPr id="4" name="3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ru-RU"/>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
        <p:nvSpPr>
          <p:cNvPr id="4" name="3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ru-RU"/>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ru-RU"/>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
        <p:nvSpPr>
          <p:cNvPr id="5" name="4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ru-RU"/>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
        <p:nvSpPr>
          <p:cNvPr id="7" name="6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ru-RU"/>
          </a:p>
        </p:txBody>
      </p:sp>
      <p:sp>
        <p:nvSpPr>
          <p:cNvPr id="3" name="2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ru-RU"/>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ru-RU"/>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896FC6-757F-4576-B349-E40A416CCA86}" type="datetimeFigureOut">
              <a:rPr lang="ru-RU" smtClean="0"/>
              <a:pPr/>
              <a:t>21.09.2017</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194DE5A9-C652-4051-9A28-612A8477975D}" type="slidenum">
              <a:rPr lang="ru-RU" smtClean="0"/>
              <a:pPr/>
              <a:t>‹Nº›</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ru-RU"/>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96FC6-757F-4576-B349-E40A416CCA86}" type="datetimeFigureOut">
              <a:rPr lang="ru-RU" smtClean="0"/>
              <a:pPr/>
              <a:t>21.09.2017</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DE5A9-C652-4051-9A28-612A8477975D}" type="slidenum">
              <a:rPr lang="ru-RU" smtClean="0"/>
              <a:pPr/>
              <a:t>‹Nº›</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785794"/>
            <a:ext cx="7772400" cy="1470025"/>
          </a:xfrm>
        </p:spPr>
        <p:txBody>
          <a:bodyPr>
            <a:normAutofit fontScale="90000"/>
          </a:bodyPr>
          <a:lstStyle/>
          <a:p>
            <a:r>
              <a:rPr lang="ru-RU" dirty="0"/>
              <a:t/>
            </a:r>
            <a:br>
              <a:rPr lang="ru-RU" dirty="0"/>
            </a:br>
            <a:r>
              <a:rPr lang="en-US" dirty="0"/>
              <a:t> </a:t>
            </a:r>
            <a:r>
              <a:rPr lang="en-US" sz="3100" dirty="0"/>
              <a:t>Non-Riemannian geometry, Born–</a:t>
            </a:r>
            <a:r>
              <a:rPr lang="en-US" sz="3100" dirty="0" err="1"/>
              <a:t>Infeld</a:t>
            </a:r>
            <a:r>
              <a:rPr lang="en-US" sz="3100" dirty="0"/>
              <a:t> models and trace free gravitational equations</a:t>
            </a:r>
            <a:endParaRPr lang="ru-RU" sz="3100" dirty="0"/>
          </a:p>
        </p:txBody>
      </p:sp>
      <p:sp>
        <p:nvSpPr>
          <p:cNvPr id="3" name="2 Subtítulo"/>
          <p:cNvSpPr>
            <a:spLocks noGrp="1"/>
          </p:cNvSpPr>
          <p:nvPr>
            <p:ph type="subTitle" idx="1"/>
          </p:nvPr>
        </p:nvSpPr>
        <p:spPr>
          <a:xfrm>
            <a:off x="714348" y="3286124"/>
            <a:ext cx="7215238" cy="2214578"/>
          </a:xfrm>
        </p:spPr>
        <p:txBody>
          <a:bodyPr>
            <a:normAutofit fontScale="25000" lnSpcReduction="20000"/>
          </a:bodyPr>
          <a:lstStyle/>
          <a:p>
            <a:endParaRPr lang="ru-RU" dirty="0"/>
          </a:p>
          <a:p>
            <a:r>
              <a:rPr lang="en-US" sz="4200" dirty="0">
                <a:solidFill>
                  <a:schemeClr val="tx1"/>
                </a:solidFill>
                <a:latin typeface="Times New Roman" pitchFamily="18" charset="0"/>
                <a:cs typeface="Times New Roman" pitchFamily="18" charset="0"/>
              </a:rPr>
              <a:t> </a:t>
            </a:r>
            <a:r>
              <a:rPr lang="en-US" sz="4200" b="1" dirty="0">
                <a:solidFill>
                  <a:schemeClr val="tx1"/>
                </a:solidFill>
                <a:latin typeface="Times New Roman" pitchFamily="18" charset="0"/>
                <a:cs typeface="Times New Roman" pitchFamily="18" charset="0"/>
              </a:rPr>
              <a:t>Non-Riemannian generalization of the standard Born–</a:t>
            </a:r>
            <a:r>
              <a:rPr lang="en-US" sz="4200" b="1" dirty="0" err="1">
                <a:solidFill>
                  <a:schemeClr val="tx1"/>
                </a:solidFill>
                <a:latin typeface="Times New Roman" pitchFamily="18" charset="0"/>
                <a:cs typeface="Times New Roman" pitchFamily="18" charset="0"/>
              </a:rPr>
              <a:t>Infeld</a:t>
            </a:r>
            <a:r>
              <a:rPr lang="en-US" sz="4200" b="1" dirty="0">
                <a:solidFill>
                  <a:schemeClr val="tx1"/>
                </a:solidFill>
                <a:latin typeface="Times New Roman" pitchFamily="18" charset="0"/>
                <a:cs typeface="Times New Roman" pitchFamily="18" charset="0"/>
              </a:rPr>
              <a:t> (BI) </a:t>
            </a:r>
            <a:r>
              <a:rPr lang="en-US" sz="4200" b="1" dirty="0" err="1">
                <a:solidFill>
                  <a:schemeClr val="tx1"/>
                </a:solidFill>
                <a:latin typeface="Times New Roman" pitchFamily="18" charset="0"/>
                <a:cs typeface="Times New Roman" pitchFamily="18" charset="0"/>
              </a:rPr>
              <a:t>Lagrangian</a:t>
            </a:r>
            <a:r>
              <a:rPr lang="en-US" sz="4200" b="1" dirty="0">
                <a:solidFill>
                  <a:schemeClr val="tx1"/>
                </a:solidFill>
                <a:latin typeface="Times New Roman" pitchFamily="18" charset="0"/>
                <a:cs typeface="Times New Roman" pitchFamily="18" charset="0"/>
              </a:rPr>
              <a:t> is introduced and </a:t>
            </a:r>
            <a:r>
              <a:rPr lang="en-US" sz="4200" b="1" dirty="0" smtClean="0">
                <a:solidFill>
                  <a:schemeClr val="tx1"/>
                </a:solidFill>
                <a:latin typeface="Times New Roman" pitchFamily="18" charset="0"/>
                <a:cs typeface="Times New Roman" pitchFamily="18" charset="0"/>
              </a:rPr>
              <a:t>analyzed from </a:t>
            </a:r>
            <a:r>
              <a:rPr lang="en-US" sz="4200" b="1" dirty="0">
                <a:solidFill>
                  <a:schemeClr val="tx1"/>
                </a:solidFill>
                <a:latin typeface="Times New Roman" pitchFamily="18" charset="0"/>
                <a:cs typeface="Times New Roman" pitchFamily="18" charset="0"/>
              </a:rPr>
              <a:t>a theory of gravitation with dynamical torsion field. The field equations derived from the proposed action lead to a trace free gravitational equation (non-</a:t>
            </a:r>
            <a:r>
              <a:rPr lang="en-US" sz="4200" b="1" dirty="0" err="1">
                <a:solidFill>
                  <a:schemeClr val="tx1"/>
                </a:solidFill>
                <a:latin typeface="Times New Roman" pitchFamily="18" charset="0"/>
                <a:cs typeface="Times New Roman" pitchFamily="18" charset="0"/>
              </a:rPr>
              <a:t>Riemanniananalog</a:t>
            </a:r>
            <a:r>
              <a:rPr lang="en-US" sz="4200" b="1" dirty="0">
                <a:solidFill>
                  <a:schemeClr val="tx1"/>
                </a:solidFill>
                <a:latin typeface="Times New Roman" pitchFamily="18" charset="0"/>
                <a:cs typeface="Times New Roman" pitchFamily="18" charset="0"/>
              </a:rPr>
              <a:t> to the trace free equation (TFE) from Finkelstein et al., 2001;Ellis et al., 2011;Ellis, 2014) and the field equations for the torsion respectively. In this theoretical context, the </a:t>
            </a:r>
            <a:r>
              <a:rPr lang="en-US" sz="4200" b="1" dirty="0">
                <a:solidFill>
                  <a:srgbClr val="FF0000"/>
                </a:solidFill>
                <a:latin typeface="Times New Roman" pitchFamily="18" charset="0"/>
                <a:cs typeface="Times New Roman" pitchFamily="18" charset="0"/>
              </a:rPr>
              <a:t>fundamental constants </a:t>
            </a:r>
            <a:r>
              <a:rPr lang="en-US" sz="4200" b="1" dirty="0">
                <a:solidFill>
                  <a:schemeClr val="tx1"/>
                </a:solidFill>
                <a:latin typeface="Times New Roman" pitchFamily="18" charset="0"/>
                <a:cs typeface="Times New Roman" pitchFamily="18" charset="0"/>
              </a:rPr>
              <a:t>arise all from the same geometry through </a:t>
            </a:r>
            <a:r>
              <a:rPr lang="en-US" sz="4200" b="1" dirty="0">
                <a:solidFill>
                  <a:srgbClr val="FF0000"/>
                </a:solidFill>
                <a:latin typeface="Times New Roman" pitchFamily="18" charset="0"/>
                <a:cs typeface="Times New Roman" pitchFamily="18" charset="0"/>
              </a:rPr>
              <a:t>geometrical invariant quantities </a:t>
            </a:r>
            <a:r>
              <a:rPr lang="en-US" sz="4200" b="1" dirty="0">
                <a:solidFill>
                  <a:schemeClr val="tx1"/>
                </a:solidFill>
                <a:latin typeface="Times New Roman" pitchFamily="18" charset="0"/>
                <a:cs typeface="Times New Roman" pitchFamily="18" charset="0"/>
              </a:rPr>
              <a:t>(as from the curvature </a:t>
            </a:r>
            <a:r>
              <a:rPr lang="en-US" sz="4200" b="1" i="1" dirty="0">
                <a:solidFill>
                  <a:schemeClr val="tx1"/>
                </a:solidFill>
                <a:latin typeface="Times New Roman" pitchFamily="18" charset="0"/>
                <a:cs typeface="Times New Roman" pitchFamily="18" charset="0"/>
              </a:rPr>
              <a:t>R).</a:t>
            </a:r>
            <a:r>
              <a:rPr lang="en-US" sz="4200" b="1" dirty="0">
                <a:solidFill>
                  <a:schemeClr val="tx1"/>
                </a:solidFill>
                <a:latin typeface="Times New Roman" pitchFamily="18" charset="0"/>
                <a:cs typeface="Times New Roman" pitchFamily="18" charset="0"/>
              </a:rPr>
              <a:t> New results involving </a:t>
            </a:r>
            <a:r>
              <a:rPr lang="en-US" sz="4200" b="1" dirty="0">
                <a:solidFill>
                  <a:srgbClr val="FF0000"/>
                </a:solidFill>
                <a:latin typeface="Times New Roman" pitchFamily="18" charset="0"/>
                <a:cs typeface="Times New Roman" pitchFamily="18" charset="0"/>
              </a:rPr>
              <a:t>generation of primordial magnetic fields </a:t>
            </a:r>
            <a:r>
              <a:rPr lang="en-US" sz="4200" b="1" dirty="0">
                <a:solidFill>
                  <a:schemeClr val="tx1"/>
                </a:solidFill>
                <a:latin typeface="Times New Roman" pitchFamily="18" charset="0"/>
                <a:cs typeface="Times New Roman" pitchFamily="18" charset="0"/>
              </a:rPr>
              <a:t>and the link with </a:t>
            </a:r>
            <a:r>
              <a:rPr lang="en-US" sz="4200" b="1" dirty="0" err="1">
                <a:solidFill>
                  <a:srgbClr val="FF0000"/>
                </a:solidFill>
                <a:latin typeface="Times New Roman" pitchFamily="18" charset="0"/>
                <a:cs typeface="Times New Roman" pitchFamily="18" charset="0"/>
              </a:rPr>
              <a:t>leptogenesis</a:t>
            </a:r>
            <a:r>
              <a:rPr lang="en-US" sz="4200" b="1" dirty="0">
                <a:solidFill>
                  <a:srgbClr val="FF0000"/>
                </a:solidFill>
                <a:latin typeface="Times New Roman" pitchFamily="18" charset="0"/>
                <a:cs typeface="Times New Roman" pitchFamily="18" charset="0"/>
              </a:rPr>
              <a:t> and </a:t>
            </a:r>
            <a:r>
              <a:rPr lang="en-US" sz="4200" b="1" dirty="0" err="1">
                <a:solidFill>
                  <a:srgbClr val="FF0000"/>
                </a:solidFill>
                <a:latin typeface="Times New Roman" pitchFamily="18" charset="0"/>
                <a:cs typeface="Times New Roman" pitchFamily="18" charset="0"/>
              </a:rPr>
              <a:t>baryogenesis</a:t>
            </a:r>
            <a:r>
              <a:rPr lang="en-US" sz="4200" b="1" dirty="0">
                <a:solidFill>
                  <a:schemeClr val="tx1"/>
                </a:solidFill>
                <a:latin typeface="Times New Roman" pitchFamily="18" charset="0"/>
                <a:cs typeface="Times New Roman" pitchFamily="18" charset="0"/>
              </a:rPr>
              <a:t> are presented and possible explanations given. The physically </a:t>
            </a:r>
            <a:r>
              <a:rPr lang="en-US" sz="4200" b="1" dirty="0" smtClean="0">
                <a:solidFill>
                  <a:schemeClr val="tx1"/>
                </a:solidFill>
                <a:latin typeface="Times New Roman" pitchFamily="18" charset="0"/>
                <a:cs typeface="Times New Roman" pitchFamily="18" charset="0"/>
              </a:rPr>
              <a:t>admissible </a:t>
            </a:r>
            <a:r>
              <a:rPr lang="en-US" sz="4200" b="1" dirty="0" smtClean="0">
                <a:solidFill>
                  <a:srgbClr val="FF0000"/>
                </a:solidFill>
                <a:latin typeface="Times New Roman" pitchFamily="18" charset="0"/>
                <a:cs typeface="Times New Roman" pitchFamily="18" charset="0"/>
              </a:rPr>
              <a:t>matter </a:t>
            </a:r>
            <a:r>
              <a:rPr lang="en-US" sz="4200" b="1" dirty="0">
                <a:solidFill>
                  <a:srgbClr val="FF0000"/>
                </a:solidFill>
                <a:latin typeface="Times New Roman" pitchFamily="18" charset="0"/>
                <a:cs typeface="Times New Roman" pitchFamily="18" charset="0"/>
              </a:rPr>
              <a:t>fields </a:t>
            </a:r>
            <a:r>
              <a:rPr lang="en-US" sz="4200" b="1" dirty="0">
                <a:solidFill>
                  <a:schemeClr val="tx1"/>
                </a:solidFill>
                <a:latin typeface="Times New Roman" pitchFamily="18" charset="0"/>
                <a:cs typeface="Times New Roman" pitchFamily="18" charset="0"/>
              </a:rPr>
              <a:t>can be introduced in the model via the torsion vector </a:t>
            </a:r>
            <a:r>
              <a:rPr lang="en-US" sz="4200" b="1" dirty="0" err="1">
                <a:solidFill>
                  <a:srgbClr val="FF0000"/>
                </a:solidFill>
                <a:latin typeface="Times New Roman" pitchFamily="18" charset="0"/>
                <a:cs typeface="Times New Roman" pitchFamily="18" charset="0"/>
              </a:rPr>
              <a:t>hμ</a:t>
            </a:r>
            <a:r>
              <a:rPr lang="en-US" sz="4200" b="1" dirty="0">
                <a:solidFill>
                  <a:schemeClr val="tx1"/>
                </a:solidFill>
                <a:latin typeface="Times New Roman" pitchFamily="18" charset="0"/>
                <a:cs typeface="Times New Roman" pitchFamily="18" charset="0"/>
              </a:rPr>
              <a:t>. Such fields include some </a:t>
            </a:r>
            <a:r>
              <a:rPr lang="en-US" sz="4200" b="1" dirty="0">
                <a:solidFill>
                  <a:srgbClr val="FF0000"/>
                </a:solidFill>
                <a:latin typeface="Times New Roman" pitchFamily="18" charset="0"/>
                <a:cs typeface="Times New Roman" pitchFamily="18" charset="0"/>
              </a:rPr>
              <a:t>dark matter </a:t>
            </a:r>
            <a:r>
              <a:rPr lang="en-US" sz="4200" b="1" dirty="0">
                <a:solidFill>
                  <a:schemeClr val="tx1"/>
                </a:solidFill>
                <a:latin typeface="Times New Roman" pitchFamily="18" charset="0"/>
                <a:cs typeface="Times New Roman" pitchFamily="18" charset="0"/>
              </a:rPr>
              <a:t>candidates such as </a:t>
            </a:r>
            <a:r>
              <a:rPr lang="en-US" sz="4200" b="1" dirty="0" err="1">
                <a:solidFill>
                  <a:schemeClr val="tx1"/>
                </a:solidFill>
                <a:latin typeface="Times New Roman" pitchFamily="18" charset="0"/>
                <a:cs typeface="Times New Roman" pitchFamily="18" charset="0"/>
              </a:rPr>
              <a:t>axion</a:t>
            </a:r>
            <a:r>
              <a:rPr lang="en-US" sz="4200" b="1" dirty="0">
                <a:solidFill>
                  <a:schemeClr val="tx1"/>
                </a:solidFill>
                <a:latin typeface="Times New Roman" pitchFamily="18" charset="0"/>
                <a:cs typeface="Times New Roman" pitchFamily="18" charset="0"/>
              </a:rPr>
              <a:t>, right neutrinos and </a:t>
            </a:r>
            <a:r>
              <a:rPr lang="en-US" sz="4200" b="1" dirty="0" err="1">
                <a:solidFill>
                  <a:schemeClr val="tx1"/>
                </a:solidFill>
                <a:latin typeface="Times New Roman" pitchFamily="18" charset="0"/>
                <a:cs typeface="Times New Roman" pitchFamily="18" charset="0"/>
              </a:rPr>
              <a:t>Majorana</a:t>
            </a:r>
            <a:r>
              <a:rPr lang="en-US" sz="4200" b="1" dirty="0">
                <a:solidFill>
                  <a:schemeClr val="tx1"/>
                </a:solidFill>
                <a:latin typeface="Times New Roman" pitchFamily="18" charset="0"/>
                <a:cs typeface="Times New Roman" pitchFamily="18" charset="0"/>
              </a:rPr>
              <a:t> and moreover, </a:t>
            </a:r>
            <a:r>
              <a:rPr lang="en-US" sz="4200" b="1" dirty="0">
                <a:solidFill>
                  <a:srgbClr val="FF0000"/>
                </a:solidFill>
                <a:latin typeface="Times New Roman" pitchFamily="18" charset="0"/>
                <a:cs typeface="Times New Roman" pitchFamily="18" charset="0"/>
              </a:rPr>
              <a:t>physical observables </a:t>
            </a:r>
            <a:r>
              <a:rPr lang="en-US" sz="4200" b="1" dirty="0">
                <a:solidFill>
                  <a:schemeClr val="tx1"/>
                </a:solidFill>
                <a:latin typeface="Times New Roman" pitchFamily="18" charset="0"/>
                <a:cs typeface="Times New Roman" pitchFamily="18" charset="0"/>
              </a:rPr>
              <a:t>as </a:t>
            </a:r>
            <a:r>
              <a:rPr lang="en-US" sz="4200" b="1" dirty="0" err="1">
                <a:solidFill>
                  <a:schemeClr val="tx1"/>
                </a:solidFill>
                <a:latin typeface="Times New Roman" pitchFamily="18" charset="0"/>
                <a:cs typeface="Times New Roman" pitchFamily="18" charset="0"/>
              </a:rPr>
              <a:t>vorticity</a:t>
            </a:r>
            <a:r>
              <a:rPr lang="en-US" sz="4200" b="1" dirty="0">
                <a:solidFill>
                  <a:schemeClr val="tx1"/>
                </a:solidFill>
                <a:latin typeface="Times New Roman" pitchFamily="18" charset="0"/>
                <a:cs typeface="Times New Roman" pitchFamily="18" charset="0"/>
              </a:rPr>
              <a:t> can be included in the same way. From a </a:t>
            </a:r>
            <a:r>
              <a:rPr lang="en-US" sz="4200" b="1" dirty="0">
                <a:solidFill>
                  <a:srgbClr val="FF0000"/>
                </a:solidFill>
                <a:latin typeface="Times New Roman" pitchFamily="18" charset="0"/>
                <a:cs typeface="Times New Roman" pitchFamily="18" charset="0"/>
              </a:rPr>
              <a:t>new wormhole </a:t>
            </a:r>
            <a:r>
              <a:rPr lang="en-US" sz="4200" b="1" dirty="0" smtClean="0">
                <a:solidFill>
                  <a:srgbClr val="FF0000"/>
                </a:solidFill>
                <a:latin typeface="Times New Roman" pitchFamily="18" charset="0"/>
                <a:cs typeface="Times New Roman" pitchFamily="18" charset="0"/>
              </a:rPr>
              <a:t>solution </a:t>
            </a:r>
            <a:r>
              <a:rPr lang="en-US" sz="4200" b="1" dirty="0" smtClean="0">
                <a:solidFill>
                  <a:schemeClr val="tx1"/>
                </a:solidFill>
                <a:latin typeface="Times New Roman" pitchFamily="18" charset="0"/>
                <a:cs typeface="Times New Roman" pitchFamily="18" charset="0"/>
              </a:rPr>
              <a:t>in </a:t>
            </a:r>
            <a:r>
              <a:rPr lang="en-US" sz="4200" b="1" dirty="0">
                <a:solidFill>
                  <a:schemeClr val="tx1"/>
                </a:solidFill>
                <a:latin typeface="Times New Roman" pitchFamily="18" charset="0"/>
                <a:cs typeface="Times New Roman" pitchFamily="18" charset="0"/>
              </a:rPr>
              <a:t>a cosmological </a:t>
            </a:r>
            <a:r>
              <a:rPr lang="en-US" sz="4200" b="1" dirty="0" err="1">
                <a:solidFill>
                  <a:schemeClr val="tx1"/>
                </a:solidFill>
                <a:latin typeface="Times New Roman" pitchFamily="18" charset="0"/>
                <a:cs typeface="Times New Roman" pitchFamily="18" charset="0"/>
              </a:rPr>
              <a:t>spacetime</a:t>
            </a:r>
            <a:r>
              <a:rPr lang="en-US" sz="4200" b="1" dirty="0">
                <a:solidFill>
                  <a:schemeClr val="tx1"/>
                </a:solidFill>
                <a:latin typeface="Times New Roman" pitchFamily="18" charset="0"/>
                <a:cs typeface="Times New Roman" pitchFamily="18" charset="0"/>
              </a:rPr>
              <a:t> with torsion we also show that the primordial cosmic magnetic fields can originate from </a:t>
            </a:r>
            <a:r>
              <a:rPr lang="en-US" sz="4200" b="1" dirty="0" err="1" smtClean="0">
                <a:solidFill>
                  <a:schemeClr val="tx1"/>
                </a:solidFill>
                <a:latin typeface="Times New Roman" pitchFamily="18" charset="0"/>
                <a:cs typeface="Times New Roman" pitchFamily="18" charset="0"/>
              </a:rPr>
              <a:t>hμ</a:t>
            </a:r>
            <a:r>
              <a:rPr lang="en-US" sz="4200" b="1" dirty="0" smtClean="0">
                <a:solidFill>
                  <a:schemeClr val="tx1"/>
                </a:solidFill>
                <a:latin typeface="Times New Roman" pitchFamily="18" charset="0"/>
                <a:cs typeface="Times New Roman" pitchFamily="18" charset="0"/>
              </a:rPr>
              <a:t> with </a:t>
            </a:r>
            <a:r>
              <a:rPr lang="en-US" sz="4200" b="1" dirty="0">
                <a:solidFill>
                  <a:schemeClr val="tx1"/>
                </a:solidFill>
                <a:latin typeface="Times New Roman" pitchFamily="18" charset="0"/>
                <a:cs typeface="Times New Roman" pitchFamily="18" charset="0"/>
              </a:rPr>
              <a:t>the </a:t>
            </a:r>
            <a:r>
              <a:rPr lang="en-US" sz="4200" b="1" dirty="0" err="1">
                <a:solidFill>
                  <a:srgbClr val="FF0000"/>
                </a:solidFill>
                <a:latin typeface="Times New Roman" pitchFamily="18" charset="0"/>
                <a:cs typeface="Times New Roman" pitchFamily="18" charset="0"/>
              </a:rPr>
              <a:t>axion</a:t>
            </a:r>
            <a:r>
              <a:rPr lang="en-US" sz="4200" b="1" dirty="0">
                <a:solidFill>
                  <a:schemeClr val="tx1"/>
                </a:solidFill>
                <a:latin typeface="Times New Roman" pitchFamily="18" charset="0"/>
                <a:cs typeface="Times New Roman" pitchFamily="18" charset="0"/>
              </a:rPr>
              <a:t> field (that is contained in </a:t>
            </a:r>
            <a:r>
              <a:rPr lang="en-US" sz="4200" b="1" dirty="0" err="1">
                <a:solidFill>
                  <a:schemeClr val="tx1"/>
                </a:solidFill>
                <a:latin typeface="Times New Roman" pitchFamily="18" charset="0"/>
                <a:cs typeface="Times New Roman" pitchFamily="18" charset="0"/>
              </a:rPr>
              <a:t>hμ</a:t>
            </a:r>
            <a:r>
              <a:rPr lang="en-US" sz="4200" b="1" dirty="0">
                <a:solidFill>
                  <a:schemeClr val="tx1"/>
                </a:solidFill>
                <a:latin typeface="Times New Roman" pitchFamily="18" charset="0"/>
                <a:cs typeface="Times New Roman" pitchFamily="18" charset="0"/>
              </a:rPr>
              <a:t>) the responsible to control the dynamics and stability of the cosmic magnetic field but not the </a:t>
            </a:r>
            <a:r>
              <a:rPr lang="en-US" sz="4200" b="1" dirty="0" err="1">
                <a:solidFill>
                  <a:srgbClr val="FF0000"/>
                </a:solidFill>
                <a:latin typeface="Times New Roman" pitchFamily="18" charset="0"/>
                <a:cs typeface="Times New Roman" pitchFamily="18" charset="0"/>
              </a:rPr>
              <a:t>magnetogenesis</a:t>
            </a:r>
            <a:r>
              <a:rPr lang="en-US" sz="4200" b="1" dirty="0">
                <a:solidFill>
                  <a:schemeClr val="tx1"/>
                </a:solidFill>
                <a:latin typeface="Times New Roman" pitchFamily="18" charset="0"/>
                <a:cs typeface="Times New Roman" pitchFamily="18" charset="0"/>
              </a:rPr>
              <a:t> itself. As we pointed out before (</a:t>
            </a:r>
            <a:r>
              <a:rPr lang="en-US" sz="4200" b="1" dirty="0" err="1">
                <a:solidFill>
                  <a:schemeClr val="tx1"/>
                </a:solidFill>
                <a:latin typeface="Times New Roman" pitchFamily="18" charset="0"/>
                <a:cs typeface="Times New Roman" pitchFamily="18" charset="0"/>
              </a:rPr>
              <a:t>Cirilo</a:t>
            </a:r>
            <a:r>
              <a:rPr lang="en-US" sz="4200" b="1" dirty="0">
                <a:solidFill>
                  <a:schemeClr val="tx1"/>
                </a:solidFill>
                <a:latin typeface="Times New Roman" pitchFamily="18" charset="0"/>
                <a:cs typeface="Times New Roman" pitchFamily="18" charset="0"/>
              </a:rPr>
              <a:t>-Lombardo, 2017), the </a:t>
            </a:r>
            <a:r>
              <a:rPr lang="en-US" sz="4200" b="1" dirty="0" err="1">
                <a:solidFill>
                  <a:schemeClr val="tx1"/>
                </a:solidFill>
                <a:latin typeface="Times New Roman" pitchFamily="18" charset="0"/>
                <a:cs typeface="Times New Roman" pitchFamily="18" charset="0"/>
              </a:rPr>
              <a:t>analysisof</a:t>
            </a:r>
            <a:r>
              <a:rPr lang="en-US" sz="4200" b="1" dirty="0">
                <a:solidFill>
                  <a:schemeClr val="tx1"/>
                </a:solidFill>
                <a:latin typeface="Times New Roman" pitchFamily="18" charset="0"/>
                <a:cs typeface="Times New Roman" pitchFamily="18" charset="0"/>
              </a:rPr>
              <a:t> Grand Unified Theories (GUT) in the context of this model indicates that the group manifold candidates are based in </a:t>
            </a:r>
            <a:r>
              <a:rPr lang="en-US" sz="4200" b="1" dirty="0">
                <a:solidFill>
                  <a:srgbClr val="FF0000"/>
                </a:solidFill>
                <a:latin typeface="Times New Roman" pitchFamily="18" charset="0"/>
                <a:cs typeface="Times New Roman" pitchFamily="18" charset="0"/>
              </a:rPr>
              <a:t>SO(10), SU(5)or some exceptional groups as E(6), E(7), </a:t>
            </a:r>
            <a:r>
              <a:rPr lang="en-US" sz="4200" b="1" dirty="0">
                <a:solidFill>
                  <a:schemeClr val="tx1"/>
                </a:solidFill>
                <a:latin typeface="Times New Roman" pitchFamily="18" charset="0"/>
                <a:cs typeface="Times New Roman" pitchFamily="18" charset="0"/>
              </a:rPr>
              <a:t>etc</a:t>
            </a:r>
            <a:r>
              <a:rPr lang="en-US" sz="4200" b="1" i="1" dirty="0">
                <a:solidFill>
                  <a:schemeClr val="tx1"/>
                </a:solidFill>
              </a:rPr>
              <a:t>.</a:t>
            </a:r>
            <a:endParaRPr lang="ru-RU" sz="4200" b="1" dirty="0">
              <a:solidFill>
                <a:schemeClr val="tx1"/>
              </a:solidFill>
            </a:endParaRPr>
          </a:p>
        </p:txBody>
      </p:sp>
      <p:sp>
        <p:nvSpPr>
          <p:cNvPr id="5" name="4 CuadroTexto"/>
          <p:cNvSpPr txBox="1"/>
          <p:nvPr/>
        </p:nvSpPr>
        <p:spPr>
          <a:xfrm>
            <a:off x="2643174" y="2357430"/>
            <a:ext cx="4143404" cy="677108"/>
          </a:xfrm>
          <a:prstGeom prst="rect">
            <a:avLst/>
          </a:prstGeom>
          <a:noFill/>
        </p:spPr>
        <p:txBody>
          <a:bodyPr wrap="square" rtlCol="0">
            <a:spAutoFit/>
          </a:bodyPr>
          <a:lstStyle/>
          <a:p>
            <a:endParaRPr lang="ru-RU" dirty="0"/>
          </a:p>
          <a:p>
            <a:r>
              <a:rPr lang="es-ES" dirty="0"/>
              <a:t> </a:t>
            </a:r>
            <a:r>
              <a:rPr lang="es-ES" sz="2000" dirty="0"/>
              <a:t>Diego </a:t>
            </a:r>
            <a:r>
              <a:rPr lang="es-ES" sz="2000" dirty="0" smtClean="0"/>
              <a:t>Julio Cirilo-Lombardo</a:t>
            </a:r>
            <a:endParaRPr lang="ru-RU" sz="2000" dirty="0"/>
          </a:p>
        </p:txBody>
      </p:sp>
      <p:pic>
        <p:nvPicPr>
          <p:cNvPr id="6" name="Picture 11" descr="C:\Users\sony\Desktop\descarga 2.png"/>
          <p:cNvPicPr>
            <a:picLocks noChangeAspect="1" noChangeArrowheads="1"/>
          </p:cNvPicPr>
          <p:nvPr/>
        </p:nvPicPr>
        <p:blipFill>
          <a:blip r:embed="rId2"/>
          <a:srcRect/>
          <a:stretch>
            <a:fillRect/>
          </a:stretch>
        </p:blipFill>
        <p:spPr bwMode="auto">
          <a:xfrm>
            <a:off x="1000100" y="0"/>
            <a:ext cx="928693" cy="597017"/>
          </a:xfrm>
          <a:prstGeom prst="rect">
            <a:avLst/>
          </a:prstGeom>
          <a:noFill/>
        </p:spPr>
      </p:pic>
      <p:pic>
        <p:nvPicPr>
          <p:cNvPr id="7" name="Picture 9" descr="C:\Users\sony\Desktop\descarga.png"/>
          <p:cNvPicPr>
            <a:picLocks noChangeAspect="1" noChangeArrowheads="1"/>
          </p:cNvPicPr>
          <p:nvPr/>
        </p:nvPicPr>
        <p:blipFill>
          <a:blip r:embed="rId3"/>
          <a:srcRect/>
          <a:stretch>
            <a:fillRect/>
          </a:stretch>
        </p:blipFill>
        <p:spPr bwMode="auto">
          <a:xfrm>
            <a:off x="-1" y="1"/>
            <a:ext cx="1000101" cy="623915"/>
          </a:xfrm>
          <a:prstGeom prst="rect">
            <a:avLst/>
          </a:prstGeom>
          <a:noFill/>
        </p:spPr>
      </p:pic>
      <p:pic>
        <p:nvPicPr>
          <p:cNvPr id="9" name="Picture 10" descr="C:\Users\sony\Desktop\descarga1.jpg"/>
          <p:cNvPicPr>
            <a:picLocks noChangeAspect="1" noChangeArrowheads="1"/>
          </p:cNvPicPr>
          <p:nvPr/>
        </p:nvPicPr>
        <p:blipFill>
          <a:blip r:embed="rId4"/>
          <a:srcRect/>
          <a:stretch>
            <a:fillRect/>
          </a:stretch>
        </p:blipFill>
        <p:spPr bwMode="auto">
          <a:xfrm>
            <a:off x="7143768" y="0"/>
            <a:ext cx="2000232" cy="690276"/>
          </a:xfrm>
          <a:prstGeom prst="rect">
            <a:avLst/>
          </a:prstGeom>
          <a:noFill/>
        </p:spPr>
      </p:pic>
      <p:pic>
        <p:nvPicPr>
          <p:cNvPr id="10" name="Picture 12" descr="C:\Users\sony\Desktop\descarga0.jpg"/>
          <p:cNvPicPr>
            <a:picLocks noChangeAspect="1" noChangeArrowheads="1"/>
          </p:cNvPicPr>
          <p:nvPr/>
        </p:nvPicPr>
        <p:blipFill>
          <a:blip r:embed="rId5"/>
          <a:srcRect/>
          <a:stretch>
            <a:fillRect/>
          </a:stretch>
        </p:blipFill>
        <p:spPr bwMode="auto">
          <a:xfrm>
            <a:off x="6072198" y="0"/>
            <a:ext cx="991018" cy="642918"/>
          </a:xfrm>
          <a:prstGeom prst="rect">
            <a:avLst/>
          </a:prstGeom>
          <a:noFill/>
        </p:spPr>
      </p:pic>
      <p:sp>
        <p:nvSpPr>
          <p:cNvPr id="11" name="10 CuadroTexto"/>
          <p:cNvSpPr txBox="1"/>
          <p:nvPr/>
        </p:nvSpPr>
        <p:spPr>
          <a:xfrm>
            <a:off x="0" y="6396335"/>
            <a:ext cx="12215897" cy="461665"/>
          </a:xfrm>
          <a:prstGeom prst="rect">
            <a:avLst/>
          </a:prstGeom>
          <a:noFill/>
        </p:spPr>
        <p:txBody>
          <a:bodyPr wrap="square" rtlCol="0">
            <a:spAutoFit/>
          </a:bodyPr>
          <a:lstStyle/>
          <a:p>
            <a:r>
              <a:rPr lang="en-US" sz="1200" b="1" dirty="0" smtClean="0"/>
              <a:t>Journal of High Energy Astrophysics 16 (2017) 1–14 </a:t>
            </a:r>
            <a:r>
              <a:rPr lang="en-US" sz="1200" dirty="0" smtClean="0"/>
              <a:t/>
            </a:r>
            <a:br>
              <a:rPr lang="en-US" sz="1200" dirty="0" smtClean="0"/>
            </a:br>
            <a:r>
              <a:rPr lang="en-US" sz="1200" b="1" dirty="0" err="1" smtClean="0"/>
              <a:t>Int.J.Geom.Meth.Mod.Phys</a:t>
            </a:r>
            <a:r>
              <a:rPr lang="en-US" sz="1200" b="1" dirty="0"/>
              <a:t>. 14 (2017) no.07, 1750108</a:t>
            </a:r>
            <a:r>
              <a:rPr lang="en-US" sz="1200" dirty="0"/>
              <a:t> </a:t>
            </a:r>
            <a:endParaRPr lang="ru-RU"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6472254" cy="368280"/>
          </a:xfrm>
        </p:spPr>
        <p:txBody>
          <a:bodyPr>
            <a:normAutofit fontScale="90000"/>
          </a:bodyPr>
          <a:lstStyle/>
          <a:p>
            <a:r>
              <a:rPr lang="es-ES" sz="3200" dirty="0" err="1" smtClean="0"/>
              <a:t>Field</a:t>
            </a:r>
            <a:r>
              <a:rPr lang="es-ES" sz="3200" dirty="0" smtClean="0"/>
              <a:t> </a:t>
            </a:r>
            <a:r>
              <a:rPr lang="es-ES" sz="3200" dirty="0" err="1" smtClean="0"/>
              <a:t>equations</a:t>
            </a:r>
            <a:endParaRPr lang="ru-RU" sz="3200" dirty="0"/>
          </a:p>
        </p:txBody>
      </p:sp>
      <p:pic>
        <p:nvPicPr>
          <p:cNvPr id="3075" name="Picture 3"/>
          <p:cNvPicPr>
            <a:picLocks noGrp="1" noChangeAspect="1" noChangeArrowheads="1"/>
          </p:cNvPicPr>
          <p:nvPr>
            <p:ph idx="1"/>
          </p:nvPr>
        </p:nvPicPr>
        <p:blipFill>
          <a:blip r:embed="rId2"/>
          <a:srcRect/>
          <a:stretch>
            <a:fillRect/>
          </a:stretch>
        </p:blipFill>
        <p:spPr bwMode="auto">
          <a:xfrm>
            <a:off x="1714480" y="571480"/>
            <a:ext cx="5772150" cy="638175"/>
          </a:xfrm>
          <a:prstGeom prst="rect">
            <a:avLst/>
          </a:prstGeom>
          <a:noFill/>
          <a:ln w="9525">
            <a:solidFill>
              <a:srgbClr val="FF0000"/>
            </a:solid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1500166" y="1285860"/>
            <a:ext cx="6081714" cy="3936417"/>
          </a:xfrm>
          <a:prstGeom prst="rect">
            <a:avLst/>
          </a:prstGeom>
          <a:noFill/>
          <a:ln w="9525">
            <a:noFill/>
            <a:miter lim="800000"/>
            <a:headEnd/>
            <a:tailEnd/>
          </a:ln>
          <a:effectLst/>
        </p:spPr>
      </p:pic>
      <p:sp>
        <p:nvSpPr>
          <p:cNvPr id="5" name="4 Rectángulo"/>
          <p:cNvSpPr/>
          <p:nvPr/>
        </p:nvSpPr>
        <p:spPr>
          <a:xfrm>
            <a:off x="357158" y="5286388"/>
            <a:ext cx="8358246" cy="1354217"/>
          </a:xfrm>
          <a:prstGeom prst="rect">
            <a:avLst/>
          </a:prstGeom>
        </p:spPr>
        <p:txBody>
          <a:bodyPr wrap="square">
            <a:spAutoFit/>
          </a:bodyPr>
          <a:lstStyle/>
          <a:p>
            <a:r>
              <a:rPr lang="en-US" sz="1600" dirty="0" smtClean="0">
                <a:solidFill>
                  <a:srgbClr val="FF0000"/>
                </a:solidFill>
              </a:rPr>
              <a:t>The last principle is key because it states that the </a:t>
            </a:r>
            <a:r>
              <a:rPr lang="en-US" sz="1600" dirty="0" err="1" smtClean="0">
                <a:solidFill>
                  <a:srgbClr val="FF0000"/>
                </a:solidFill>
              </a:rPr>
              <a:t>spinor</a:t>
            </a:r>
            <a:r>
              <a:rPr lang="en-US" sz="1600" dirty="0" smtClean="0">
                <a:solidFill>
                  <a:srgbClr val="FF0000"/>
                </a:solidFill>
              </a:rPr>
              <a:t> invariance of the fundamental space-time structure should be derivable from the dynamic symmetries given by (21). The fact that the LG satisfies the 3 principles shows also that it has the simpler form. Notice that the action density proposed by Einstein </a:t>
            </a:r>
            <a:r>
              <a:rPr lang="en-US" sz="1600" dirty="0" smtClean="0">
                <a:solidFill>
                  <a:srgbClr val="FF0000"/>
                </a:solidFill>
              </a:rPr>
              <a:t>in his </a:t>
            </a:r>
            <a:r>
              <a:rPr lang="en-US" sz="1600" dirty="0" err="1" smtClean="0">
                <a:solidFill>
                  <a:srgbClr val="FF0000"/>
                </a:solidFill>
              </a:rPr>
              <a:t>nonsymmetric</a:t>
            </a:r>
            <a:r>
              <a:rPr lang="en-US" sz="1600" dirty="0" smtClean="0">
                <a:solidFill>
                  <a:srgbClr val="FF0000"/>
                </a:solidFill>
              </a:rPr>
              <a:t> field theory satisfies </a:t>
            </a:r>
            <a:r>
              <a:rPr lang="en-US" sz="1600" dirty="0" err="1" smtClean="0">
                <a:solidFill>
                  <a:srgbClr val="FF0000"/>
                </a:solidFill>
              </a:rPr>
              <a:t>i</a:t>
            </a:r>
            <a:r>
              <a:rPr lang="en-US" sz="1600" dirty="0" smtClean="0">
                <a:solidFill>
                  <a:srgbClr val="FF0000"/>
                </a:solidFill>
              </a:rPr>
              <a:t>) and ii) but not iii</a:t>
            </a:r>
            <a:r>
              <a:rPr lang="en-US" dirty="0" smtClean="0">
                <a:solidFill>
                  <a:srgbClr val="FF0000"/>
                </a:solidFill>
              </a:rPr>
              <a:t>). </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8596" y="3000372"/>
            <a:ext cx="76815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l-GR" dirty="0" smtClean="0">
                <a:solidFill>
                  <a:srgbClr val="FF0000"/>
                </a:solidFill>
              </a:rPr>
              <a:t>δ</a:t>
            </a:r>
            <a:r>
              <a:rPr lang="es-ES" dirty="0" err="1" smtClean="0">
                <a:solidFill>
                  <a:srgbClr val="FF0000"/>
                </a:solidFill>
              </a:rPr>
              <a:t>gL</a:t>
            </a:r>
            <a:r>
              <a:rPr lang="es-ES" sz="1400" dirty="0" err="1" smtClean="0">
                <a:solidFill>
                  <a:srgbClr val="FF0000"/>
                </a:solidFill>
              </a:rPr>
              <a:t>G</a:t>
            </a:r>
            <a:r>
              <a:rPr lang="es-ES" dirty="0" smtClean="0">
                <a:solidFill>
                  <a:srgbClr val="FF0000"/>
                </a:solidFill>
              </a:rPr>
              <a:t> </a:t>
            </a:r>
            <a:endParaRPr lang="ru-RU"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857224" y="3500438"/>
            <a:ext cx="8001024" cy="2026285"/>
          </a:xfrm>
          <a:prstGeom prst="rect">
            <a:avLst/>
          </a:prstGeom>
          <a:noFill/>
          <a:ln w="9525">
            <a:solidFill>
              <a:srgbClr val="FF0000"/>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57160" y="428604"/>
            <a:ext cx="8786840" cy="93193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1643050"/>
            <a:ext cx="8001056" cy="64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14348" y="335847"/>
            <a:ext cx="7858180" cy="1200329"/>
          </a:xfrm>
          <a:prstGeom prst="rect">
            <a:avLst/>
          </a:prstGeom>
        </p:spPr>
        <p:txBody>
          <a:bodyPr wrap="square">
            <a:spAutoFit/>
          </a:bodyPr>
          <a:lstStyle/>
          <a:p>
            <a:r>
              <a:rPr lang="en-US" dirty="0" smtClean="0"/>
              <a:t>1) The eq. (31) is trace-free type, consequently the trace of the third term of the </a:t>
            </a:r>
            <a:r>
              <a:rPr lang="en-US" dirty="0" smtClean="0"/>
              <a:t>above equation </a:t>
            </a:r>
            <a:r>
              <a:rPr lang="en-US" dirty="0" smtClean="0"/>
              <a:t>( that is the cosmological one ) is equal to zero. This happens trivially if  = 0 or</a:t>
            </a:r>
          </a:p>
          <a:p>
            <a:endParaRPr lang="ru-RU" dirty="0" smtClean="0"/>
          </a:p>
        </p:txBody>
      </p:sp>
      <p:pic>
        <p:nvPicPr>
          <p:cNvPr id="2050" name="Picture 2"/>
          <p:cNvPicPr>
            <a:picLocks noChangeAspect="1" noChangeArrowheads="1"/>
          </p:cNvPicPr>
          <p:nvPr/>
        </p:nvPicPr>
        <p:blipFill>
          <a:blip r:embed="rId2"/>
          <a:srcRect/>
          <a:stretch>
            <a:fillRect/>
          </a:stretch>
        </p:blipFill>
        <p:spPr bwMode="auto">
          <a:xfrm>
            <a:off x="2928926" y="1285860"/>
            <a:ext cx="3676650" cy="628650"/>
          </a:xfrm>
          <a:prstGeom prst="rect">
            <a:avLst/>
          </a:prstGeom>
          <a:noFill/>
          <a:ln w="9525">
            <a:solidFill>
              <a:srgbClr val="00B050"/>
            </a:solidFill>
            <a:miter lim="800000"/>
            <a:headEnd/>
            <a:tailEnd/>
          </a:ln>
          <a:effectLst/>
        </p:spPr>
      </p:pic>
      <p:sp>
        <p:nvSpPr>
          <p:cNvPr id="7" name="6 Rectángulo"/>
          <p:cNvSpPr/>
          <p:nvPr/>
        </p:nvSpPr>
        <p:spPr>
          <a:xfrm>
            <a:off x="642910" y="2000240"/>
            <a:ext cx="8286808" cy="646331"/>
          </a:xfrm>
          <a:prstGeom prst="rect">
            <a:avLst/>
          </a:prstGeom>
        </p:spPr>
        <p:txBody>
          <a:bodyPr wrap="square">
            <a:spAutoFit/>
          </a:bodyPr>
          <a:lstStyle/>
          <a:p>
            <a:r>
              <a:rPr lang="en-US" dirty="0" smtClean="0"/>
              <a:t>2) b takes the place of limiting parameter (maximum value) for the electromagnetic field </a:t>
            </a:r>
            <a:r>
              <a:rPr lang="es-ES" dirty="0" err="1" smtClean="0"/>
              <a:t>strength</a:t>
            </a:r>
            <a:r>
              <a:rPr lang="es-ES" dirty="0" smtClean="0"/>
              <a:t>.</a:t>
            </a:r>
            <a:endParaRPr lang="ru-RU" dirty="0"/>
          </a:p>
        </p:txBody>
      </p:sp>
      <p:sp>
        <p:nvSpPr>
          <p:cNvPr id="8" name="7 Rectángulo"/>
          <p:cNvSpPr/>
          <p:nvPr/>
        </p:nvSpPr>
        <p:spPr>
          <a:xfrm>
            <a:off x="357158" y="2786058"/>
            <a:ext cx="8143932" cy="646331"/>
          </a:xfrm>
          <a:prstGeom prst="rect">
            <a:avLst/>
          </a:prstGeom>
        </p:spPr>
        <p:txBody>
          <a:bodyPr wrap="square">
            <a:spAutoFit/>
          </a:bodyPr>
          <a:lstStyle/>
          <a:p>
            <a:r>
              <a:rPr lang="en-US" dirty="0" smtClean="0"/>
              <a:t>3)b is not a constant in general, in sharp contrast with the Born-</a:t>
            </a:r>
            <a:r>
              <a:rPr lang="en-US" dirty="0" err="1" smtClean="0"/>
              <a:t>Infeld</a:t>
            </a:r>
            <a:r>
              <a:rPr lang="en-US" dirty="0" smtClean="0"/>
              <a:t> or string theory </a:t>
            </a:r>
            <a:r>
              <a:rPr lang="es-ES" dirty="0" smtClean="0"/>
              <a:t>cases.</a:t>
            </a:r>
            <a:endParaRPr lang="ru-RU" dirty="0"/>
          </a:p>
        </p:txBody>
      </p:sp>
      <p:sp>
        <p:nvSpPr>
          <p:cNvPr id="9" name="8 Rectángulo"/>
          <p:cNvSpPr/>
          <p:nvPr/>
        </p:nvSpPr>
        <p:spPr>
          <a:xfrm>
            <a:off x="357158" y="3429000"/>
            <a:ext cx="8501122" cy="923330"/>
          </a:xfrm>
          <a:prstGeom prst="rect">
            <a:avLst/>
          </a:prstGeom>
        </p:spPr>
        <p:txBody>
          <a:bodyPr wrap="square">
            <a:spAutoFit/>
          </a:bodyPr>
          <a:lstStyle/>
          <a:p>
            <a:r>
              <a:rPr lang="en-US" dirty="0" smtClean="0"/>
              <a:t>4) Because b is the ratio involving both curvature scalars from the </a:t>
            </a:r>
            <a:r>
              <a:rPr lang="en-US" dirty="0" err="1" smtClean="0"/>
              <a:t>contrac</a:t>
            </a:r>
            <a:r>
              <a:rPr lang="en-US" dirty="0" smtClean="0"/>
              <a:t>-</a:t>
            </a:r>
          </a:p>
          <a:p>
            <a:r>
              <a:rPr lang="en-US" dirty="0" err="1" smtClean="0"/>
              <a:t>tions</a:t>
            </a:r>
            <a:r>
              <a:rPr lang="en-US" dirty="0" smtClean="0"/>
              <a:t> of the generalized Ricci tensor: it is preponderant when the symmetrical contraction of R is greater than the skew one.</a:t>
            </a:r>
            <a:endParaRPr lang="ru-RU" dirty="0"/>
          </a:p>
        </p:txBody>
      </p:sp>
      <p:sp>
        <p:nvSpPr>
          <p:cNvPr id="10" name="9 Rectángulo"/>
          <p:cNvSpPr/>
          <p:nvPr/>
        </p:nvSpPr>
        <p:spPr>
          <a:xfrm>
            <a:off x="214282" y="5143512"/>
            <a:ext cx="8715404" cy="1477328"/>
          </a:xfrm>
          <a:prstGeom prst="rect">
            <a:avLst/>
          </a:prstGeom>
        </p:spPr>
        <p:txBody>
          <a:bodyPr wrap="square">
            <a:spAutoFit/>
          </a:bodyPr>
          <a:lstStyle/>
          <a:p>
            <a:r>
              <a:rPr lang="en-US" dirty="0" smtClean="0"/>
              <a:t>5) The fact pointed out in ii), namely that the curvature scalar plays the role as some</a:t>
            </a:r>
          </a:p>
          <a:p>
            <a:r>
              <a:rPr lang="en-US" dirty="0" smtClean="0"/>
              <a:t>limiting parameter of the field strength, was conjectured by (</a:t>
            </a:r>
            <a:r>
              <a:rPr lang="en-US" dirty="0" err="1" smtClean="0"/>
              <a:t>Mansouri</a:t>
            </a:r>
            <a:r>
              <a:rPr lang="en-US" dirty="0" smtClean="0"/>
              <a:t> 1976) in the context of gravity theory over group manifold (generally with symmetry breaking). In such a case, this limit was established after the explicit integration of the internal group-valuated variables that is not our case here.</a:t>
            </a:r>
            <a:endParaRPr lang="ru-RU" dirty="0"/>
          </a:p>
        </p:txBody>
      </p:sp>
      <p:pic>
        <p:nvPicPr>
          <p:cNvPr id="2" name="Picture 2"/>
          <p:cNvPicPr>
            <a:picLocks noChangeAspect="1" noChangeArrowheads="1"/>
          </p:cNvPicPr>
          <p:nvPr/>
        </p:nvPicPr>
        <p:blipFill>
          <a:blip r:embed="rId3"/>
          <a:srcRect/>
          <a:stretch>
            <a:fillRect/>
          </a:stretch>
        </p:blipFill>
        <p:spPr bwMode="auto">
          <a:xfrm>
            <a:off x="3786182" y="4357694"/>
            <a:ext cx="1842276" cy="642942"/>
          </a:xfrm>
          <a:prstGeom prst="rect">
            <a:avLst/>
          </a:prstGeom>
          <a:noFill/>
          <a:ln w="9525">
            <a:solidFill>
              <a:srgbClr val="00B050"/>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1071546"/>
            <a:ext cx="8858280" cy="646331"/>
          </a:xfrm>
          <a:prstGeom prst="rect">
            <a:avLst/>
          </a:prstGeom>
        </p:spPr>
        <p:txBody>
          <a:bodyPr wrap="square">
            <a:spAutoFit/>
          </a:bodyPr>
          <a:lstStyle/>
          <a:p>
            <a:r>
              <a:rPr lang="en-US" dirty="0" smtClean="0"/>
              <a:t>6) In similar form that the </a:t>
            </a:r>
            <a:r>
              <a:rPr lang="en-US" dirty="0" err="1" smtClean="0"/>
              <a:t>Eddington</a:t>
            </a:r>
            <a:r>
              <a:rPr lang="en-US" dirty="0" smtClean="0"/>
              <a:t> conjecture: </a:t>
            </a:r>
            <a:r>
              <a:rPr lang="en-US" i="1" dirty="0" smtClean="0">
                <a:solidFill>
                  <a:srgbClr val="FF0000"/>
                </a:solidFill>
              </a:rPr>
              <a:t>R</a:t>
            </a:r>
            <a:r>
              <a:rPr lang="en-US" sz="1400" i="1" dirty="0" smtClean="0">
                <a:solidFill>
                  <a:srgbClr val="FF0000"/>
                </a:solidFill>
              </a:rPr>
              <a:t>(</a:t>
            </a:r>
            <a:r>
              <a:rPr lang="en-US" sz="1400" i="1" dirty="0" err="1" smtClean="0">
                <a:solidFill>
                  <a:srgbClr val="FF0000"/>
                </a:solidFill>
              </a:rPr>
              <a:t>αβ</a:t>
            </a:r>
            <a:r>
              <a:rPr lang="en-US" sz="1400" i="1" dirty="0" smtClean="0">
                <a:solidFill>
                  <a:srgbClr val="FF0000"/>
                </a:solidFill>
              </a:rPr>
              <a:t>)</a:t>
            </a:r>
            <a:r>
              <a:rPr lang="en-US" i="1" dirty="0" smtClean="0">
                <a:solidFill>
                  <a:srgbClr val="FF0000"/>
                </a:solidFill>
              </a:rPr>
              <a:t>∝ </a:t>
            </a:r>
            <a:r>
              <a:rPr lang="en-US" i="1" dirty="0" err="1" smtClean="0">
                <a:solidFill>
                  <a:srgbClr val="FF0000"/>
                </a:solidFill>
              </a:rPr>
              <a:t>g</a:t>
            </a:r>
            <a:r>
              <a:rPr lang="en-US" sz="1600" i="1" dirty="0" err="1" smtClean="0">
                <a:solidFill>
                  <a:srgbClr val="FF0000"/>
                </a:solidFill>
              </a:rPr>
              <a:t>αβ</a:t>
            </a:r>
            <a:r>
              <a:rPr lang="en-US" i="1" dirty="0" smtClean="0"/>
              <a:t>, we have a condition over the ratios as follows: </a:t>
            </a:r>
            <a:r>
              <a:rPr lang="en-US" dirty="0" smtClean="0"/>
              <a:t> </a:t>
            </a:r>
            <a:r>
              <a:rPr lang="en-US" i="1" dirty="0" smtClean="0">
                <a:solidFill>
                  <a:srgbClr val="FF0000"/>
                </a:solidFill>
              </a:rPr>
              <a:t>R</a:t>
            </a:r>
            <a:r>
              <a:rPr lang="en-US" sz="1400" i="1" dirty="0" smtClean="0">
                <a:solidFill>
                  <a:srgbClr val="FF0000"/>
                </a:solidFill>
              </a:rPr>
              <a:t>(</a:t>
            </a:r>
            <a:r>
              <a:rPr lang="en-US" sz="1400" i="1" dirty="0" err="1" smtClean="0">
                <a:solidFill>
                  <a:srgbClr val="FF0000"/>
                </a:solidFill>
              </a:rPr>
              <a:t>αβ</a:t>
            </a:r>
            <a:r>
              <a:rPr lang="en-US" sz="1400" i="1" dirty="0" smtClean="0">
                <a:solidFill>
                  <a:srgbClr val="FF0000"/>
                </a:solidFill>
              </a:rPr>
              <a:t>) </a:t>
            </a:r>
            <a:r>
              <a:rPr lang="en-US" i="1" dirty="0" smtClean="0">
                <a:solidFill>
                  <a:srgbClr val="FF0000"/>
                </a:solidFill>
              </a:rPr>
              <a:t>/Rs ∝ </a:t>
            </a:r>
            <a:r>
              <a:rPr lang="en-US" i="1" dirty="0" err="1" smtClean="0">
                <a:solidFill>
                  <a:srgbClr val="FF0000"/>
                </a:solidFill>
              </a:rPr>
              <a:t>g</a:t>
            </a:r>
            <a:r>
              <a:rPr lang="en-US" sz="1600" i="1" dirty="0" err="1" smtClean="0">
                <a:solidFill>
                  <a:srgbClr val="FF0000"/>
                </a:solidFill>
              </a:rPr>
              <a:t>αβ</a:t>
            </a:r>
            <a:r>
              <a:rPr lang="en-US" i="1" dirty="0" smtClean="0">
                <a:solidFill>
                  <a:srgbClr val="FF0000"/>
                </a:solidFill>
              </a:rPr>
              <a:t>/ D </a:t>
            </a:r>
            <a:endParaRPr lang="ru-RU" dirty="0">
              <a:solidFill>
                <a:srgbClr val="FF0000"/>
              </a:solidFill>
            </a:endParaRPr>
          </a:p>
        </p:txBody>
      </p:sp>
      <p:sp>
        <p:nvSpPr>
          <p:cNvPr id="5" name="4 Rectángulo"/>
          <p:cNvSpPr/>
          <p:nvPr/>
        </p:nvSpPr>
        <p:spPr>
          <a:xfrm>
            <a:off x="357158" y="2143116"/>
            <a:ext cx="7858180" cy="3693319"/>
          </a:xfrm>
          <a:prstGeom prst="rect">
            <a:avLst/>
          </a:prstGeom>
        </p:spPr>
        <p:txBody>
          <a:bodyPr wrap="square">
            <a:spAutoFit/>
          </a:bodyPr>
          <a:lstStyle/>
          <a:p>
            <a:r>
              <a:rPr lang="en-US" dirty="0" smtClean="0"/>
              <a:t>7) The equations are the simplest ones when </a:t>
            </a:r>
            <a:r>
              <a:rPr lang="en-US" i="1" dirty="0" smtClean="0"/>
              <a:t>(β=0), taking the exact “</a:t>
            </a:r>
            <a:r>
              <a:rPr lang="en-US" i="1" dirty="0" err="1" smtClean="0"/>
              <a:t>quasilinear</a:t>
            </a:r>
            <a:r>
              <a:rPr lang="en-US" i="1" dirty="0" smtClean="0"/>
              <a:t>” form </a:t>
            </a:r>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r>
              <a:rPr lang="es-ES" dirty="0" err="1" smtClean="0"/>
              <a:t>this</a:t>
            </a:r>
            <a:r>
              <a:rPr lang="es-ES" dirty="0" smtClean="0"/>
              <a:t> particular case (</a:t>
            </a:r>
            <a:r>
              <a:rPr lang="es-ES" dirty="0" err="1" smtClean="0"/>
              <a:t>e.g.</a:t>
            </a:r>
            <a:r>
              <a:rPr lang="es-ES" dirty="0" smtClean="0"/>
              <a:t> </a:t>
            </a:r>
            <a:r>
              <a:rPr lang="es-ES" dirty="0" err="1" smtClean="0"/>
              <a:t>projective</a:t>
            </a:r>
            <a:r>
              <a:rPr lang="es-ES" dirty="0" smtClean="0"/>
              <a:t> </a:t>
            </a:r>
            <a:r>
              <a:rPr lang="es-ES" dirty="0" err="1" smtClean="0"/>
              <a:t>invariant</a:t>
            </a:r>
            <a:r>
              <a:rPr lang="es-ES" dirty="0" smtClean="0"/>
              <a:t>) </a:t>
            </a:r>
            <a:r>
              <a:rPr lang="es-ES" dirty="0" err="1" smtClean="0"/>
              <a:t>will</a:t>
            </a:r>
            <a:r>
              <a:rPr lang="es-ES" dirty="0" smtClean="0"/>
              <a:t> </a:t>
            </a:r>
            <a:r>
              <a:rPr lang="es-ES" dirty="0" err="1" smtClean="0"/>
              <a:t>be</a:t>
            </a:r>
            <a:r>
              <a:rPr lang="es-ES" dirty="0" smtClean="0"/>
              <a:t> </a:t>
            </a:r>
            <a:r>
              <a:rPr lang="es-ES" dirty="0" err="1" smtClean="0"/>
              <a:t>used</a:t>
            </a:r>
            <a:r>
              <a:rPr lang="es-ES" dirty="0" smtClean="0"/>
              <a:t> </a:t>
            </a:r>
            <a:r>
              <a:rPr lang="es-ES" dirty="0" err="1" smtClean="0"/>
              <a:t>through</a:t>
            </a:r>
            <a:r>
              <a:rPr lang="es-ES" dirty="0" smtClean="0"/>
              <a:t> </a:t>
            </a:r>
            <a:r>
              <a:rPr lang="es-ES" dirty="0" err="1" smtClean="0"/>
              <a:t>this</a:t>
            </a:r>
            <a:r>
              <a:rPr lang="es-ES" dirty="0" smtClean="0"/>
              <a:t> </a:t>
            </a:r>
            <a:r>
              <a:rPr lang="es-ES" dirty="0" err="1" smtClean="0"/>
              <a:t>work</a:t>
            </a:r>
            <a:r>
              <a:rPr lang="es-ES" dirty="0" smtClean="0"/>
              <a:t>. </a:t>
            </a:r>
            <a:r>
              <a:rPr lang="es-ES" dirty="0" err="1" smtClean="0"/>
              <a:t>Notice</a:t>
            </a:r>
            <a:r>
              <a:rPr lang="es-ES" dirty="0" smtClean="0"/>
              <a:t> </a:t>
            </a:r>
            <a:r>
              <a:rPr lang="es-ES" dirty="0" err="1" smtClean="0"/>
              <a:t>that</a:t>
            </a:r>
            <a:r>
              <a:rPr lang="es-ES" dirty="0" smtClean="0"/>
              <a:t> </a:t>
            </a:r>
            <a:r>
              <a:rPr lang="es-ES" dirty="0" err="1" smtClean="0"/>
              <a:t>when</a:t>
            </a:r>
            <a:r>
              <a:rPr lang="es-ES" dirty="0" smtClean="0"/>
              <a:t> </a:t>
            </a:r>
            <a:r>
              <a:rPr lang="es-ES" i="1" dirty="0" smtClean="0"/>
              <a:t>(</a:t>
            </a:r>
            <a:r>
              <a:rPr lang="el-GR" i="1" dirty="0" smtClean="0"/>
              <a:t>β=0)</a:t>
            </a:r>
            <a:r>
              <a:rPr lang="es-ES" i="1" dirty="0" err="1" smtClean="0"/>
              <a:t>all</a:t>
            </a:r>
            <a:r>
              <a:rPr lang="es-ES" i="1" dirty="0" smtClean="0"/>
              <a:t> </a:t>
            </a:r>
            <a:r>
              <a:rPr lang="es-ES" i="1" dirty="0" err="1" smtClean="0"/>
              <a:t>terms</a:t>
            </a:r>
            <a:r>
              <a:rPr lang="es-ES" i="1" dirty="0" smtClean="0"/>
              <a:t> </a:t>
            </a:r>
            <a:r>
              <a:rPr lang="es-ES" i="1" dirty="0" err="1" smtClean="0"/>
              <a:t>into</a:t>
            </a:r>
            <a:r>
              <a:rPr lang="es-ES" i="1" dirty="0" smtClean="0"/>
              <a:t> </a:t>
            </a:r>
            <a:r>
              <a:rPr lang="es-ES" i="1" dirty="0" err="1" smtClean="0"/>
              <a:t>the</a:t>
            </a:r>
            <a:r>
              <a:rPr lang="es-ES" i="1" dirty="0" smtClean="0"/>
              <a:t> </a:t>
            </a:r>
            <a:r>
              <a:rPr lang="es-ES" i="1" dirty="0" err="1" smtClean="0"/>
              <a:t>gravitational</a:t>
            </a:r>
            <a:r>
              <a:rPr lang="es-ES" i="1" dirty="0" smtClean="0"/>
              <a:t> </a:t>
            </a:r>
            <a:r>
              <a:rPr lang="es-ES" i="1" dirty="0" err="1" smtClean="0"/>
              <a:t>equation</a:t>
            </a:r>
            <a:r>
              <a:rPr lang="es-ES" i="1" dirty="0" smtClean="0"/>
              <a:t> </a:t>
            </a:r>
            <a:r>
              <a:rPr lang="es-ES" i="1" dirty="0" err="1" smtClean="0"/>
              <a:t>involving</a:t>
            </a:r>
            <a:r>
              <a:rPr lang="es-ES" i="1" dirty="0" smtClean="0"/>
              <a:t> </a:t>
            </a:r>
            <a:r>
              <a:rPr lang="es-ES" i="1" dirty="0" err="1" smtClean="0"/>
              <a:t>the</a:t>
            </a:r>
            <a:r>
              <a:rPr lang="es-ES" i="1" dirty="0" smtClean="0"/>
              <a:t> </a:t>
            </a:r>
            <a:r>
              <a:rPr lang="es-ES" i="1" dirty="0" err="1" smtClean="0"/>
              <a:t>pseudoscalar</a:t>
            </a:r>
            <a:r>
              <a:rPr lang="es-ES" i="1" dirty="0" smtClean="0"/>
              <a:t> </a:t>
            </a:r>
            <a:r>
              <a:rPr lang="es-ES" i="1" dirty="0" err="1" smtClean="0"/>
              <a:t>invariant,vanishes</a:t>
            </a:r>
            <a:endParaRPr lang="ru-RU" dirty="0"/>
          </a:p>
        </p:txBody>
      </p:sp>
      <p:pic>
        <p:nvPicPr>
          <p:cNvPr id="1026" name="Picture 2"/>
          <p:cNvPicPr>
            <a:picLocks noChangeAspect="1" noChangeArrowheads="1"/>
          </p:cNvPicPr>
          <p:nvPr/>
        </p:nvPicPr>
        <p:blipFill>
          <a:blip r:embed="rId2"/>
          <a:srcRect/>
          <a:stretch>
            <a:fillRect/>
          </a:stretch>
        </p:blipFill>
        <p:spPr bwMode="auto">
          <a:xfrm>
            <a:off x="285720" y="2786058"/>
            <a:ext cx="8572560" cy="1003697"/>
          </a:xfrm>
          <a:prstGeom prst="rect">
            <a:avLst/>
          </a:prstGeom>
          <a:noFill/>
          <a:ln w="9525">
            <a:solidFill>
              <a:srgbClr val="00B050"/>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857356" y="4143380"/>
            <a:ext cx="3714776" cy="570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57158" y="2285992"/>
            <a:ext cx="8549332" cy="2090737"/>
          </a:xfrm>
          <a:prstGeom prst="rect">
            <a:avLst/>
          </a:prstGeom>
          <a:noFill/>
          <a:ln w="9525">
            <a:solidFill>
              <a:srgbClr val="FF0000"/>
            </a:solid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785794"/>
            <a:ext cx="8539188" cy="135397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714348" y="4500570"/>
            <a:ext cx="8072494" cy="1951749"/>
          </a:xfrm>
          <a:prstGeom prst="rect">
            <a:avLst/>
          </a:prstGeom>
          <a:noFill/>
          <a:ln w="9525">
            <a:noFill/>
            <a:miter lim="800000"/>
            <a:headEnd/>
            <a:tailEnd/>
          </a:ln>
          <a:effectLst/>
        </p:spPr>
      </p:pic>
      <p:sp>
        <p:nvSpPr>
          <p:cNvPr id="7" name="6 Rectángulo"/>
          <p:cNvSpPr/>
          <p:nvPr/>
        </p:nvSpPr>
        <p:spPr>
          <a:xfrm>
            <a:off x="357158" y="285728"/>
            <a:ext cx="1571636"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l-GR" sz="1600" i="1" dirty="0" smtClean="0">
                <a:solidFill>
                  <a:srgbClr val="FF0000"/>
                </a:solidFill>
              </a:rPr>
              <a:t> δ</a:t>
            </a:r>
            <a:r>
              <a:rPr lang="es-ES" sz="1200" i="1" dirty="0" err="1" smtClean="0">
                <a:solidFill>
                  <a:srgbClr val="FF0000"/>
                </a:solidFill>
              </a:rPr>
              <a:t>f</a:t>
            </a:r>
            <a:r>
              <a:rPr lang="es-ES" sz="1600" i="1" dirty="0" err="1" smtClean="0">
                <a:solidFill>
                  <a:srgbClr val="FF0000"/>
                </a:solidFill>
              </a:rPr>
              <a:t>L</a:t>
            </a:r>
            <a:r>
              <a:rPr lang="es-ES" sz="1400" i="1" dirty="0" err="1" smtClean="0">
                <a:solidFill>
                  <a:srgbClr val="FF0000"/>
                </a:solidFill>
              </a:rPr>
              <a:t>G</a:t>
            </a:r>
            <a:endParaRPr lang="ru-RU" sz="14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3200" dirty="0" smtClean="0"/>
              <a:t>EMERGENT TRACE FREE GRAVITATIONAL EQUATIONS</a:t>
            </a:r>
            <a:endParaRPr lang="ru-RU" sz="3200" dirty="0"/>
          </a:p>
        </p:txBody>
      </p:sp>
      <p:pic>
        <p:nvPicPr>
          <p:cNvPr id="1026" name="Picture 2"/>
          <p:cNvPicPr>
            <a:picLocks noGrp="1" noChangeAspect="1" noChangeArrowheads="1"/>
          </p:cNvPicPr>
          <p:nvPr>
            <p:ph idx="1"/>
          </p:nvPr>
        </p:nvPicPr>
        <p:blipFill>
          <a:blip r:embed="rId2"/>
          <a:srcRect/>
          <a:stretch>
            <a:fillRect/>
          </a:stretch>
        </p:blipFill>
        <p:spPr bwMode="auto">
          <a:xfrm>
            <a:off x="357158" y="1785926"/>
            <a:ext cx="8271841" cy="3857652"/>
          </a:xfrm>
          <a:prstGeom prst="rect">
            <a:avLst/>
          </a:prstGeom>
          <a:noFill/>
          <a:ln w="9525">
            <a:solidFill>
              <a:srgbClr val="00B050"/>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928662" y="2071678"/>
            <a:ext cx="7705725" cy="1162050"/>
          </a:xfrm>
          <a:prstGeom prst="rect">
            <a:avLst/>
          </a:prstGeom>
          <a:noFill/>
          <a:ln w="9525">
            <a:solidFill>
              <a:srgbClr val="FF0000"/>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285852" y="571480"/>
            <a:ext cx="7562850" cy="1200150"/>
          </a:xfrm>
          <a:prstGeom prst="rect">
            <a:avLst/>
          </a:prstGeom>
          <a:noFill/>
          <a:ln w="9525">
            <a:noFill/>
            <a:miter lim="800000"/>
            <a:headEnd/>
            <a:tailEnd/>
          </a:ln>
          <a:effectLst/>
        </p:spPr>
      </p:pic>
      <p:sp>
        <p:nvSpPr>
          <p:cNvPr id="4" name="3 Rectángulo"/>
          <p:cNvSpPr/>
          <p:nvPr/>
        </p:nvSpPr>
        <p:spPr>
          <a:xfrm>
            <a:off x="928662" y="3857628"/>
            <a:ext cx="7715304" cy="2585323"/>
          </a:xfrm>
          <a:prstGeom prst="rect">
            <a:avLst/>
          </a:prstGeom>
        </p:spPr>
        <p:txBody>
          <a:bodyPr wrap="square">
            <a:spAutoFit/>
          </a:bodyPr>
          <a:lstStyle/>
          <a:p>
            <a:r>
              <a:rPr lang="en-US" dirty="0" smtClean="0">
                <a:solidFill>
                  <a:srgbClr val="00B050"/>
                </a:solidFill>
              </a:rPr>
              <a:t>Tracing the first expression in (40) we have a </a:t>
            </a:r>
            <a:r>
              <a:rPr lang="es-ES" dirty="0" smtClean="0">
                <a:solidFill>
                  <a:srgbClr val="00B050"/>
                </a:solidFill>
              </a:rPr>
              <a:t>link </a:t>
            </a:r>
            <a:r>
              <a:rPr lang="es-ES" dirty="0" err="1" smtClean="0">
                <a:solidFill>
                  <a:srgbClr val="00B050"/>
                </a:solidFill>
              </a:rPr>
              <a:t>the</a:t>
            </a:r>
            <a:endParaRPr lang="es-ES" dirty="0" smtClean="0">
              <a:solidFill>
                <a:srgbClr val="00B050"/>
              </a:solidFill>
            </a:endParaRPr>
          </a:p>
          <a:p>
            <a:r>
              <a:rPr lang="en-US" dirty="0" smtClean="0">
                <a:solidFill>
                  <a:srgbClr val="00B050"/>
                </a:solidFill>
              </a:rPr>
              <a:t>value of the curvature and the norm of the torsion vector field. Consequently, if the dual of the torsion field have the role of the energy-matter carrier, the meaning of lambda as the vacuum energy is immediately established.</a:t>
            </a:r>
          </a:p>
          <a:p>
            <a:endParaRPr lang="en-US" dirty="0" smtClean="0">
              <a:solidFill>
                <a:srgbClr val="00B050"/>
              </a:solidFill>
            </a:endParaRPr>
          </a:p>
          <a:p>
            <a:endParaRPr lang="en-US" dirty="0" smtClean="0">
              <a:solidFill>
                <a:srgbClr val="00B050"/>
              </a:solidFill>
            </a:endParaRPr>
          </a:p>
          <a:p>
            <a:r>
              <a:rPr lang="en-US" dirty="0" smtClean="0"/>
              <a:t> </a:t>
            </a:r>
            <a:r>
              <a:rPr lang="en-US" dirty="0" smtClean="0">
                <a:solidFill>
                  <a:schemeClr val="tx2"/>
                </a:solidFill>
              </a:rPr>
              <a:t>Notice that the LHS in expression (40) instead to be proportional to the metric tensor it can be proportional to the square of a Killing-Yano tensor</a:t>
            </a:r>
            <a:r>
              <a:rPr lang="en-US" dirty="0" smtClean="0">
                <a:solidFill>
                  <a:srgbClr val="00B050"/>
                </a:solidFill>
              </a:rPr>
              <a:t>.</a:t>
            </a:r>
            <a:endParaRPr lang="ru-RU"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28596" y="428604"/>
            <a:ext cx="8380980" cy="5786478"/>
          </a:xfrm>
          <a:prstGeom prst="rect">
            <a:avLst/>
          </a:prstGeom>
          <a:noFill/>
          <a:ln w="9525">
            <a:solidFill>
              <a:srgbClr val="00B050"/>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normAutofit/>
          </a:bodyPr>
          <a:lstStyle/>
          <a:p>
            <a:r>
              <a:rPr lang="en-US" sz="3200" dirty="0" err="1" smtClean="0">
                <a:latin typeface="Times New Roman" pitchFamily="18" charset="0"/>
                <a:cs typeface="Times New Roman" pitchFamily="18" charset="0"/>
              </a:rPr>
              <a:t>hμ</a:t>
            </a:r>
            <a:r>
              <a:rPr lang="en-US" sz="3200" dirty="0" smtClean="0">
                <a:latin typeface="Times New Roman" pitchFamily="18" charset="0"/>
                <a:cs typeface="Times New Roman" pitchFamily="18" charset="0"/>
              </a:rPr>
              <a:t> and the energy–matter interpretation</a:t>
            </a:r>
            <a:endParaRPr lang="ru-RU" sz="32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071538" y="1214422"/>
            <a:ext cx="7170589" cy="785818"/>
          </a:xfrm>
          <a:prstGeom prst="rect">
            <a:avLst/>
          </a:prstGeom>
          <a:noFill/>
          <a:ln w="9525">
            <a:solidFill>
              <a:srgbClr val="FF0000"/>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857224" y="2428868"/>
            <a:ext cx="7516271" cy="2714644"/>
          </a:xfrm>
          <a:prstGeom prst="rect">
            <a:avLst/>
          </a:prstGeom>
          <a:noFill/>
          <a:ln w="9525">
            <a:noFill/>
            <a:miter lim="800000"/>
            <a:headEnd/>
            <a:tailEnd/>
          </a:ln>
          <a:effectLst/>
        </p:spPr>
      </p:pic>
      <p:sp>
        <p:nvSpPr>
          <p:cNvPr id="5" name="4 Rectángulo"/>
          <p:cNvSpPr/>
          <p:nvPr/>
        </p:nvSpPr>
        <p:spPr>
          <a:xfrm>
            <a:off x="285720" y="5429264"/>
            <a:ext cx="8715436" cy="830997"/>
          </a:xfrm>
          <a:prstGeom prst="rect">
            <a:avLst/>
          </a:prstGeom>
        </p:spPr>
        <p:txBody>
          <a:bodyPr wrap="square">
            <a:spAutoFit/>
          </a:bodyPr>
          <a:lstStyle/>
          <a:p>
            <a:r>
              <a:rPr lang="en-US" sz="1600" dirty="0" smtClean="0">
                <a:solidFill>
                  <a:srgbClr val="00B050"/>
                </a:solidFill>
              </a:rPr>
              <a:t>the </a:t>
            </a:r>
            <a:r>
              <a:rPr lang="en-US" sz="1600" dirty="0" err="1" smtClean="0">
                <a:solidFill>
                  <a:srgbClr val="00B050"/>
                </a:solidFill>
              </a:rPr>
              <a:t>antisymmetric</a:t>
            </a:r>
            <a:r>
              <a:rPr lang="en-US" sz="1600" dirty="0" smtClean="0">
                <a:solidFill>
                  <a:srgbClr val="00B050"/>
                </a:solidFill>
              </a:rPr>
              <a:t> tensor </a:t>
            </a:r>
            <a:r>
              <a:rPr lang="en-US" sz="1600" i="1" dirty="0" err="1" smtClean="0">
                <a:solidFill>
                  <a:srgbClr val="00B050"/>
                </a:solidFill>
              </a:rPr>
              <a:t>Aγδ</a:t>
            </a:r>
            <a:r>
              <a:rPr lang="en-US" sz="1600" i="1" dirty="0" smtClean="0">
                <a:solidFill>
                  <a:srgbClr val="00B050"/>
                </a:solidFill>
              </a:rPr>
              <a:t> in </a:t>
            </a:r>
            <a:r>
              <a:rPr lang="en-US" sz="1600" i="1" dirty="0" smtClean="0">
                <a:solidFill>
                  <a:srgbClr val="00B050"/>
                </a:solidFill>
              </a:rPr>
              <a:t>the </a:t>
            </a:r>
            <a:r>
              <a:rPr lang="en-US" sz="1600" i="1" dirty="0" err="1" smtClean="0">
                <a:solidFill>
                  <a:srgbClr val="00B050"/>
                </a:solidFill>
              </a:rPr>
              <a:t>hβ</a:t>
            </a:r>
            <a:r>
              <a:rPr lang="en-US" sz="1600" i="1" dirty="0" smtClean="0">
                <a:solidFill>
                  <a:srgbClr val="00B050"/>
                </a:solidFill>
              </a:rPr>
              <a:t> composition </a:t>
            </a:r>
            <a:r>
              <a:rPr lang="en-US" sz="1600" i="1" dirty="0" smtClean="0">
                <a:solidFill>
                  <a:srgbClr val="00B050"/>
                </a:solidFill>
              </a:rPr>
              <a:t>is </a:t>
            </a:r>
            <a:r>
              <a:rPr lang="en-US" sz="1600" i="1" dirty="0" smtClean="0">
                <a:solidFill>
                  <a:srgbClr val="00B050"/>
                </a:solidFill>
              </a:rPr>
              <a:t>related </a:t>
            </a:r>
            <a:r>
              <a:rPr lang="en-US" sz="1600" i="1" dirty="0" smtClean="0">
                <a:solidFill>
                  <a:srgbClr val="00B050"/>
                </a:solidFill>
              </a:rPr>
              <a:t>with the Killing (Carter, 1968)and Killing–Yano (Yano, 1952)systems. Consequently we can introduce two types of couplings into the </a:t>
            </a:r>
            <a:r>
              <a:rPr lang="en-US" sz="1600" i="1" dirty="0" err="1" smtClean="0">
                <a:solidFill>
                  <a:srgbClr val="00B050"/>
                </a:solidFill>
              </a:rPr>
              <a:t>Aγδ</a:t>
            </a:r>
            <a:r>
              <a:rPr lang="en-US" sz="1600" i="1" dirty="0" smtClean="0">
                <a:solidFill>
                  <a:srgbClr val="00B050"/>
                </a:solidFill>
              </a:rPr>
              <a:t> divergence</a:t>
            </a:r>
            <a:r>
              <a:rPr lang="en-US" sz="1600" i="1" dirty="0" smtClean="0">
                <a:solidFill>
                  <a:srgbClr val="00B050"/>
                </a:solidFill>
              </a:rPr>
              <a:t>: it correspond with the generalized cur-rent interpretation that also has </a:t>
            </a:r>
            <a:r>
              <a:rPr lang="en-US" sz="1600" i="1" dirty="0" err="1" smtClean="0">
                <a:solidFill>
                  <a:srgbClr val="00B050"/>
                </a:solidFill>
              </a:rPr>
              <a:t>hμ</a:t>
            </a:r>
            <a:r>
              <a:rPr lang="en-US" sz="1600" i="1" dirty="0" smtClean="0">
                <a:solidFill>
                  <a:srgbClr val="00B050"/>
                </a:solidFill>
              </a:rPr>
              <a:t>.</a:t>
            </a:r>
            <a:endParaRPr lang="ru-RU" sz="1600" dirty="0">
              <a:solidFill>
                <a:srgbClr val="00B05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714348" y="2428868"/>
            <a:ext cx="7215238" cy="4126732"/>
          </a:xfrm>
          <a:prstGeom prst="rect">
            <a:avLst/>
          </a:prstGeom>
          <a:noFill/>
          <a:ln w="9525">
            <a:solidFill>
              <a:srgbClr val="FF0000"/>
            </a:solidFill>
            <a:miter lim="800000"/>
            <a:headEnd/>
            <a:tailEnd/>
          </a:ln>
          <a:effectLst/>
        </p:spPr>
      </p:pic>
      <p:pic>
        <p:nvPicPr>
          <p:cNvPr id="2053" name="Picture 5"/>
          <p:cNvPicPr>
            <a:picLocks noGrp="1" noChangeAspect="1" noChangeArrowheads="1"/>
          </p:cNvPicPr>
          <p:nvPr>
            <p:ph idx="1"/>
          </p:nvPr>
        </p:nvPicPr>
        <p:blipFill>
          <a:blip r:embed="rId3"/>
          <a:srcRect/>
          <a:stretch>
            <a:fillRect/>
          </a:stretch>
        </p:blipFill>
        <p:spPr bwMode="auto">
          <a:xfrm>
            <a:off x="785786" y="357166"/>
            <a:ext cx="7003037" cy="178595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428604"/>
            <a:ext cx="8229600" cy="5643578"/>
          </a:xfrm>
        </p:spPr>
        <p:txBody>
          <a:bodyPr>
            <a:normAutofit fontScale="85000" lnSpcReduction="20000"/>
          </a:bodyPr>
          <a:lstStyle/>
          <a:p>
            <a:r>
              <a:rPr lang="es-ES" dirty="0" smtClean="0"/>
              <a:t>1. </a:t>
            </a:r>
            <a:r>
              <a:rPr lang="es-ES" dirty="0" err="1" smtClean="0"/>
              <a:t>Introduction</a:t>
            </a:r>
            <a:r>
              <a:rPr lang="es-ES" dirty="0" smtClean="0"/>
              <a:t> </a:t>
            </a:r>
          </a:p>
          <a:p>
            <a:r>
              <a:rPr lang="en-US" dirty="0" smtClean="0"/>
              <a:t>2. Basis of the metrical-affine geometry</a:t>
            </a:r>
            <a:endParaRPr lang="es-ES" dirty="0" smtClean="0"/>
          </a:p>
          <a:p>
            <a:r>
              <a:rPr lang="en-US" dirty="0" smtClean="0"/>
              <a:t>3. Geometrical </a:t>
            </a:r>
            <a:r>
              <a:rPr lang="en-US" dirty="0" err="1" smtClean="0"/>
              <a:t>Lagrangians</a:t>
            </a:r>
            <a:r>
              <a:rPr lang="en-US" dirty="0" smtClean="0"/>
              <a:t>: the generalized Born–</a:t>
            </a:r>
            <a:r>
              <a:rPr lang="en-US" dirty="0" err="1" smtClean="0"/>
              <a:t>Infeld</a:t>
            </a:r>
            <a:r>
              <a:rPr lang="en-US" dirty="0" smtClean="0"/>
              <a:t> action</a:t>
            </a:r>
          </a:p>
          <a:p>
            <a:r>
              <a:rPr lang="es-ES" dirty="0" smtClean="0"/>
              <a:t>4. </a:t>
            </a:r>
            <a:r>
              <a:rPr lang="es-ES" dirty="0" err="1" smtClean="0"/>
              <a:t>Field</a:t>
            </a:r>
            <a:r>
              <a:rPr lang="es-ES" dirty="0" smtClean="0"/>
              <a:t> </a:t>
            </a:r>
            <a:r>
              <a:rPr lang="es-ES" dirty="0" err="1" smtClean="0"/>
              <a:t>equations</a:t>
            </a:r>
            <a:endParaRPr lang="es-ES" dirty="0" smtClean="0"/>
          </a:p>
          <a:p>
            <a:r>
              <a:rPr lang="en-US" dirty="0" smtClean="0"/>
              <a:t>5. Emergent trace free gravitational equations</a:t>
            </a:r>
          </a:p>
          <a:p>
            <a:r>
              <a:rPr lang="en-US" dirty="0" smtClean="0"/>
              <a:t>6. On the constancy of G</a:t>
            </a:r>
          </a:p>
          <a:p>
            <a:r>
              <a:rPr lang="en-US" dirty="0" smtClean="0">
                <a:latin typeface="Times New Roman" pitchFamily="18" charset="0"/>
                <a:cs typeface="Times New Roman" pitchFamily="18" charset="0"/>
              </a:rPr>
              <a:t>7. The vector </a:t>
            </a:r>
            <a:r>
              <a:rPr lang="en-US" dirty="0" err="1" smtClean="0">
                <a:latin typeface="Times New Roman" pitchFamily="18" charset="0"/>
                <a:cs typeface="Times New Roman" pitchFamily="18" charset="0"/>
              </a:rPr>
              <a:t>h</a:t>
            </a:r>
            <a:r>
              <a:rPr lang="en-US" sz="2600" dirty="0" err="1" smtClean="0">
                <a:latin typeface="Times New Roman" pitchFamily="18" charset="0"/>
                <a:cs typeface="Times New Roman" pitchFamily="18" charset="0"/>
              </a:rPr>
              <a:t>μ</a:t>
            </a:r>
            <a:r>
              <a:rPr lang="en-US" dirty="0" smtClean="0">
                <a:latin typeface="Times New Roman" pitchFamily="18" charset="0"/>
                <a:cs typeface="Times New Roman" pitchFamily="18" charset="0"/>
              </a:rPr>
              <a:t> and the energy–matter interpretation</a:t>
            </a:r>
          </a:p>
          <a:p>
            <a:r>
              <a:rPr lang="es-ES" dirty="0" smtClean="0"/>
              <a:t>8. </a:t>
            </a:r>
            <a:r>
              <a:rPr lang="es-ES" dirty="0" err="1" smtClean="0"/>
              <a:t>Physical</a:t>
            </a:r>
            <a:r>
              <a:rPr lang="es-ES" dirty="0" smtClean="0"/>
              <a:t> </a:t>
            </a:r>
            <a:r>
              <a:rPr lang="es-ES" dirty="0" err="1" smtClean="0"/>
              <a:t>consequences</a:t>
            </a:r>
            <a:endParaRPr lang="es-ES" dirty="0" smtClean="0"/>
          </a:p>
          <a:p>
            <a:r>
              <a:rPr lang="en-US" dirty="0" smtClean="0"/>
              <a:t>9. Torsion, </a:t>
            </a:r>
            <a:r>
              <a:rPr lang="en-US" dirty="0" err="1" smtClean="0"/>
              <a:t>axion</a:t>
            </a:r>
            <a:r>
              <a:rPr lang="en-US" dirty="0" smtClean="0"/>
              <a:t> electrodynamics vs. </a:t>
            </a:r>
            <a:r>
              <a:rPr lang="en-US" dirty="0" err="1" smtClean="0"/>
              <a:t>Chern</a:t>
            </a:r>
            <a:r>
              <a:rPr lang="en-US" dirty="0"/>
              <a:t> </a:t>
            </a:r>
            <a:r>
              <a:rPr lang="en-US" dirty="0" smtClean="0"/>
              <a:t>Simons theory</a:t>
            </a:r>
          </a:p>
          <a:p>
            <a:r>
              <a:rPr lang="en-US" dirty="0"/>
              <a:t>10. Magnetic </a:t>
            </a:r>
            <a:r>
              <a:rPr lang="en-US" dirty="0" err="1"/>
              <a:t>helicity</a:t>
            </a:r>
            <a:r>
              <a:rPr lang="en-US" dirty="0"/>
              <a:t> generation and cosmic torsion </a:t>
            </a:r>
            <a:r>
              <a:rPr lang="en-US" dirty="0" smtClean="0"/>
              <a:t>field</a:t>
            </a:r>
          </a:p>
          <a:p>
            <a:r>
              <a:rPr lang="es-ES" dirty="0"/>
              <a:t>11. </a:t>
            </a:r>
            <a:r>
              <a:rPr lang="es-ES" dirty="0" err="1"/>
              <a:t>Discussion</a:t>
            </a:r>
            <a:r>
              <a:rPr lang="es-ES" dirty="0"/>
              <a:t> and </a:t>
            </a:r>
            <a:r>
              <a:rPr lang="es-ES" dirty="0" err="1"/>
              <a:t>perspectives</a:t>
            </a:r>
            <a:endParaRPr lang="en-US" dirty="0" smtClean="0"/>
          </a:p>
          <a:p>
            <a:endParaRPr lang="en-US" dirty="0" smtClean="0"/>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00034" y="2285992"/>
            <a:ext cx="7753448" cy="2076451"/>
          </a:xfrm>
          <a:prstGeom prst="rect">
            <a:avLst/>
          </a:prstGeom>
          <a:noFill/>
          <a:ln w="9525">
            <a:solidFill>
              <a:srgbClr val="FF0000"/>
            </a:solidFill>
            <a:miter lim="800000"/>
            <a:headEnd/>
            <a:tailEnd/>
          </a:ln>
          <a:effectLst/>
        </p:spPr>
      </p:pic>
      <p:sp>
        <p:nvSpPr>
          <p:cNvPr id="5" name="4 CuadroTexto"/>
          <p:cNvSpPr txBox="1"/>
          <p:nvPr/>
        </p:nvSpPr>
        <p:spPr>
          <a:xfrm>
            <a:off x="1142976" y="428604"/>
            <a:ext cx="151195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3+1 structure</a:t>
            </a:r>
            <a:endParaRPr lang="ru-RU" dirty="0"/>
          </a:p>
        </p:txBody>
      </p:sp>
      <p:pic>
        <p:nvPicPr>
          <p:cNvPr id="3075" name="Picture 3"/>
          <p:cNvPicPr>
            <a:picLocks noChangeAspect="1" noChangeArrowheads="1"/>
          </p:cNvPicPr>
          <p:nvPr/>
        </p:nvPicPr>
        <p:blipFill>
          <a:blip r:embed="rId3"/>
          <a:srcRect/>
          <a:stretch>
            <a:fillRect/>
          </a:stretch>
        </p:blipFill>
        <p:spPr bwMode="auto">
          <a:xfrm>
            <a:off x="428596" y="1071546"/>
            <a:ext cx="8314167" cy="714380"/>
          </a:xfrm>
          <a:prstGeom prst="rect">
            <a:avLst/>
          </a:prstGeom>
          <a:noFill/>
          <a:ln w="9525">
            <a:noFill/>
            <a:miter lim="800000"/>
            <a:headEnd/>
            <a:tailEnd/>
          </a:ln>
          <a:effectLst/>
        </p:spPr>
      </p:pic>
      <p:sp>
        <p:nvSpPr>
          <p:cNvPr id="7" name="6 Rectángulo"/>
          <p:cNvSpPr/>
          <p:nvPr/>
        </p:nvSpPr>
        <p:spPr>
          <a:xfrm>
            <a:off x="714348" y="4929198"/>
            <a:ext cx="7286676" cy="1200329"/>
          </a:xfrm>
          <a:prstGeom prst="rect">
            <a:avLst/>
          </a:prstGeom>
        </p:spPr>
        <p:txBody>
          <a:bodyPr wrap="square">
            <a:spAutoFit/>
          </a:bodyPr>
          <a:lstStyle/>
          <a:p>
            <a:r>
              <a:rPr lang="en-US" dirty="0" smtClean="0"/>
              <a:t>The above expression will be very important, in particular to discuss </a:t>
            </a:r>
            <a:r>
              <a:rPr lang="en-US" dirty="0" err="1" smtClean="0"/>
              <a:t>magnetogenesis</a:t>
            </a:r>
            <a:r>
              <a:rPr lang="en-US" dirty="0" smtClean="0"/>
              <a:t> and particle generation </a:t>
            </a:r>
          </a:p>
          <a:p>
            <a:r>
              <a:rPr lang="en-US" dirty="0" smtClean="0"/>
              <a:t>Notice the important fact that the symmetry of the </a:t>
            </a:r>
            <a:r>
              <a:rPr lang="en-US" dirty="0" err="1" smtClean="0"/>
              <a:t>vorticity</a:t>
            </a:r>
            <a:r>
              <a:rPr lang="en-US" dirty="0" smtClean="0"/>
              <a:t> can be associated to a 2-form </a:t>
            </a:r>
            <a:r>
              <a:rPr lang="en-US" dirty="0" err="1" smtClean="0"/>
              <a:t>bivector</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400816" cy="153966"/>
          </a:xfrm>
        </p:spPr>
        <p:txBody>
          <a:bodyPr>
            <a:normAutofit fontScale="90000"/>
          </a:bodyPr>
          <a:lstStyle/>
          <a:p>
            <a:r>
              <a:rPr lang="es-ES" sz="2400" dirty="0" err="1" smtClean="0"/>
              <a:t>Physical</a:t>
            </a:r>
            <a:r>
              <a:rPr lang="es-ES" sz="2400" dirty="0" smtClean="0"/>
              <a:t> </a:t>
            </a:r>
            <a:r>
              <a:rPr lang="es-ES" sz="2400" dirty="0" err="1" smtClean="0"/>
              <a:t>consequences</a:t>
            </a:r>
            <a:endParaRPr lang="ru-RU" sz="2400" dirty="0"/>
          </a:p>
        </p:txBody>
      </p:sp>
      <p:pic>
        <p:nvPicPr>
          <p:cNvPr id="4098" name="Picture 2"/>
          <p:cNvPicPr>
            <a:picLocks noGrp="1" noChangeAspect="1" noChangeArrowheads="1"/>
          </p:cNvPicPr>
          <p:nvPr>
            <p:ph idx="1"/>
          </p:nvPr>
        </p:nvPicPr>
        <p:blipFill>
          <a:blip r:embed="rId2"/>
          <a:srcRect/>
          <a:stretch>
            <a:fillRect/>
          </a:stretch>
        </p:blipFill>
        <p:spPr bwMode="auto">
          <a:xfrm>
            <a:off x="857224" y="1000108"/>
            <a:ext cx="6172200" cy="23336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85786" y="4143380"/>
            <a:ext cx="6697313" cy="1714512"/>
          </a:xfrm>
          <a:prstGeom prst="rect">
            <a:avLst/>
          </a:prstGeom>
          <a:noFill/>
          <a:ln w="9525">
            <a:noFill/>
            <a:miter lim="800000"/>
            <a:headEnd/>
            <a:tailEnd/>
          </a:ln>
          <a:effectLst/>
        </p:spPr>
      </p:pic>
      <p:sp>
        <p:nvSpPr>
          <p:cNvPr id="5" name="4 Rectángulo"/>
          <p:cNvSpPr/>
          <p:nvPr/>
        </p:nvSpPr>
        <p:spPr>
          <a:xfrm>
            <a:off x="571472" y="785794"/>
            <a:ext cx="3732112" cy="369332"/>
          </a:xfrm>
          <a:prstGeom prst="rect">
            <a:avLst/>
          </a:prstGeom>
        </p:spPr>
        <p:txBody>
          <a:bodyPr wrap="none">
            <a:spAutoFit/>
          </a:bodyPr>
          <a:lstStyle/>
          <a:p>
            <a:r>
              <a:rPr lang="en-US" dirty="0" smtClean="0"/>
              <a:t>A. </a:t>
            </a:r>
            <a:r>
              <a:rPr lang="en-US" dirty="0" err="1" smtClean="0"/>
              <a:t>Electrodynamic</a:t>
            </a:r>
            <a:r>
              <a:rPr lang="en-US" dirty="0" smtClean="0"/>
              <a:t> structure in 3+1</a:t>
            </a:r>
            <a:endParaRPr lang="ru-RU" dirty="0"/>
          </a:p>
        </p:txBody>
      </p:sp>
      <p:sp>
        <p:nvSpPr>
          <p:cNvPr id="6" name="5 Rectángulo"/>
          <p:cNvSpPr/>
          <p:nvPr/>
        </p:nvSpPr>
        <p:spPr>
          <a:xfrm>
            <a:off x="785786" y="3357562"/>
            <a:ext cx="6715172" cy="369332"/>
          </a:xfrm>
          <a:prstGeom prst="rect">
            <a:avLst/>
          </a:prstGeom>
        </p:spPr>
        <p:txBody>
          <a:bodyPr wrap="square">
            <a:spAutoFit/>
          </a:bodyPr>
          <a:lstStyle/>
          <a:p>
            <a:r>
              <a:rPr lang="en-US" dirty="0" smtClean="0"/>
              <a:t>B. Dynamo effect and geometrical origin of  term</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2285984" y="1000108"/>
            <a:ext cx="4209858" cy="50006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14282" y="1857364"/>
            <a:ext cx="7907956" cy="1643074"/>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571472" y="4000504"/>
            <a:ext cx="8371853" cy="1643074"/>
          </a:xfrm>
          <a:prstGeom prst="rect">
            <a:avLst/>
          </a:prstGeom>
          <a:noFill/>
          <a:ln w="9525">
            <a:noFill/>
            <a:miter lim="800000"/>
            <a:headEnd/>
            <a:tailEnd/>
          </a:ln>
          <a:effectLst/>
        </p:spPr>
      </p:pic>
      <p:sp>
        <p:nvSpPr>
          <p:cNvPr id="5" name="4 Rectángulo"/>
          <p:cNvSpPr/>
          <p:nvPr/>
        </p:nvSpPr>
        <p:spPr>
          <a:xfrm>
            <a:off x="857224" y="428604"/>
            <a:ext cx="3518912" cy="369332"/>
          </a:xfrm>
          <a:prstGeom prst="rect">
            <a:avLst/>
          </a:prstGeom>
        </p:spPr>
        <p:txBody>
          <a:bodyPr wrap="none">
            <a:spAutoFit/>
          </a:bodyPr>
          <a:lstStyle/>
          <a:p>
            <a:r>
              <a:rPr lang="en-US" dirty="0" smtClean="0"/>
              <a:t>C. The generalized Lorentz force</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2643174" y="1285860"/>
            <a:ext cx="5791200" cy="8763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785785" y="2357430"/>
            <a:ext cx="7286677" cy="933302"/>
          </a:xfrm>
          <a:prstGeom prst="rect">
            <a:avLst/>
          </a:prstGeom>
          <a:noFill/>
          <a:ln w="9525">
            <a:solidFill>
              <a:srgbClr val="00B0F0"/>
            </a:solid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857224" y="3357562"/>
            <a:ext cx="7429500" cy="2457450"/>
          </a:xfrm>
          <a:prstGeom prst="rect">
            <a:avLst/>
          </a:prstGeom>
          <a:noFill/>
          <a:ln w="9525">
            <a:solidFill>
              <a:srgbClr val="FF0000"/>
            </a:solid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2214546" y="6200775"/>
            <a:ext cx="5276850" cy="657225"/>
          </a:xfrm>
          <a:prstGeom prst="rect">
            <a:avLst/>
          </a:prstGeom>
          <a:noFill/>
          <a:ln w="9525">
            <a:solidFill>
              <a:srgbClr val="00B050"/>
            </a:solidFill>
            <a:miter lim="800000"/>
            <a:headEnd/>
            <a:tailEnd/>
          </a:ln>
          <a:effectLst/>
        </p:spPr>
      </p:pic>
      <p:sp>
        <p:nvSpPr>
          <p:cNvPr id="7" name="6 Rectángulo"/>
          <p:cNvSpPr/>
          <p:nvPr/>
        </p:nvSpPr>
        <p:spPr>
          <a:xfrm>
            <a:off x="142844" y="357166"/>
            <a:ext cx="2428892" cy="646331"/>
          </a:xfrm>
          <a:prstGeom prst="rect">
            <a:avLst/>
          </a:prstGeom>
        </p:spPr>
        <p:txBody>
          <a:bodyPr wrap="square">
            <a:spAutoFit/>
          </a:bodyPr>
          <a:lstStyle/>
          <a:p>
            <a:r>
              <a:rPr lang="en-US" dirty="0" smtClean="0"/>
              <a:t>D. Generalized current and </a:t>
            </a:r>
            <a:r>
              <a:rPr lang="el-GR" dirty="0" smtClean="0">
                <a:latin typeface="Calibri"/>
              </a:rPr>
              <a:t>α</a:t>
            </a:r>
            <a:r>
              <a:rPr lang="en-US" dirty="0" smtClean="0"/>
              <a:t>-term</a:t>
            </a:r>
            <a:endParaRPr lang="ru-RU" dirty="0"/>
          </a:p>
        </p:txBody>
      </p:sp>
      <p:pic>
        <p:nvPicPr>
          <p:cNvPr id="1027" name="Picture 3"/>
          <p:cNvPicPr>
            <a:picLocks noChangeAspect="1" noChangeArrowheads="1"/>
          </p:cNvPicPr>
          <p:nvPr/>
        </p:nvPicPr>
        <p:blipFill>
          <a:blip r:embed="rId6"/>
          <a:srcRect/>
          <a:stretch>
            <a:fillRect/>
          </a:stretch>
        </p:blipFill>
        <p:spPr bwMode="auto">
          <a:xfrm>
            <a:off x="2714612" y="428604"/>
            <a:ext cx="6191294" cy="530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357290" y="1142984"/>
            <a:ext cx="6010275" cy="6477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785786" y="2071678"/>
            <a:ext cx="7667625" cy="30480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2285984" y="5857892"/>
            <a:ext cx="5276850" cy="657225"/>
          </a:xfrm>
          <a:prstGeom prst="rect">
            <a:avLst/>
          </a:prstGeom>
          <a:noFill/>
          <a:ln w="9525">
            <a:noFill/>
            <a:miter lim="800000"/>
            <a:headEnd/>
            <a:tailEnd/>
          </a:ln>
          <a:effectLst/>
        </p:spPr>
      </p:pic>
      <p:sp>
        <p:nvSpPr>
          <p:cNvPr id="6" name="5 Rectángulo"/>
          <p:cNvSpPr/>
          <p:nvPr/>
        </p:nvSpPr>
        <p:spPr>
          <a:xfrm>
            <a:off x="714348" y="285728"/>
            <a:ext cx="4607352" cy="369332"/>
          </a:xfrm>
          <a:prstGeom prst="rect">
            <a:avLst/>
          </a:prstGeom>
        </p:spPr>
        <p:txBody>
          <a:bodyPr wrap="none">
            <a:spAutoFit/>
          </a:bodyPr>
          <a:lstStyle/>
          <a:p>
            <a:r>
              <a:rPr lang="en-US" dirty="0" smtClean="0"/>
              <a:t>Comparison with the mean field formalism</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29642" cy="511156"/>
          </a:xfrm>
        </p:spPr>
        <p:txBody>
          <a:bodyPr>
            <a:noAutofit/>
          </a:bodyPr>
          <a:lstStyle/>
          <a:p>
            <a:r>
              <a:rPr lang="en-US" sz="3200" dirty="0" smtClean="0"/>
              <a:t>Magnetic </a:t>
            </a:r>
            <a:r>
              <a:rPr lang="en-US" sz="3200" dirty="0" err="1" smtClean="0"/>
              <a:t>helicity</a:t>
            </a:r>
            <a:r>
              <a:rPr lang="en-US" sz="3200" dirty="0" smtClean="0"/>
              <a:t> generation and cosmic torsion field</a:t>
            </a:r>
            <a:endParaRPr lang="ru-RU" sz="3200" dirty="0"/>
          </a:p>
        </p:txBody>
      </p:sp>
      <p:sp>
        <p:nvSpPr>
          <p:cNvPr id="4" name="3 Rectángulo"/>
          <p:cNvSpPr/>
          <p:nvPr/>
        </p:nvSpPr>
        <p:spPr>
          <a:xfrm>
            <a:off x="0" y="1000108"/>
            <a:ext cx="8715404" cy="1077218"/>
          </a:xfrm>
          <a:prstGeom prst="rect">
            <a:avLst/>
          </a:prstGeom>
        </p:spPr>
        <p:txBody>
          <a:bodyPr wrap="square">
            <a:spAutoFit/>
          </a:bodyPr>
          <a:lstStyle/>
          <a:p>
            <a:r>
              <a:rPr lang="en-US" sz="1600" dirty="0" smtClean="0"/>
              <a:t>We consider the projective invariant case: </a:t>
            </a:r>
            <a:r>
              <a:rPr lang="en-US" sz="1600" dirty="0" smtClean="0"/>
              <a:t>β=0 (</a:t>
            </a:r>
            <a:r>
              <a:rPr lang="en-US" sz="1600" i="1" dirty="0" smtClean="0">
                <a:solidFill>
                  <a:srgbClr val="FF0000"/>
                </a:solidFill>
              </a:rPr>
              <a:t>R</a:t>
            </a:r>
            <a:r>
              <a:rPr lang="en-US" sz="1200" i="1" dirty="0" smtClean="0">
                <a:solidFill>
                  <a:srgbClr val="FF0000"/>
                </a:solidFill>
              </a:rPr>
              <a:t>A</a:t>
            </a:r>
            <a:r>
              <a:rPr lang="en-US" sz="1600" i="1" dirty="0" smtClean="0">
                <a:solidFill>
                  <a:srgbClr val="FF0000"/>
                </a:solidFill>
              </a:rPr>
              <a:t>=−4λ</a:t>
            </a:r>
            <a:r>
              <a:rPr lang="en-US" sz="1600" i="1" dirty="0" smtClean="0"/>
              <a:t>) where </a:t>
            </a:r>
            <a:r>
              <a:rPr lang="en-US" sz="1600" i="1" dirty="0" smtClean="0"/>
              <a:t>the gravitational and field equations are considerably simplified .Scalar curvature R and the torsion 2-form field with a SU(2)-Yang–Mills structure are defined in terms of the affine connection and the SU(2)valuated (structural torsion potential) </a:t>
            </a:r>
            <a:endParaRPr lang="ru-RU" sz="1600" dirty="0"/>
          </a:p>
        </p:txBody>
      </p:sp>
      <p:sp>
        <p:nvSpPr>
          <p:cNvPr id="5" name="4 Rectángulo"/>
          <p:cNvSpPr/>
          <p:nvPr/>
        </p:nvSpPr>
        <p:spPr>
          <a:xfrm>
            <a:off x="0" y="3857628"/>
            <a:ext cx="9144000" cy="830997"/>
          </a:xfrm>
          <a:prstGeom prst="rect">
            <a:avLst/>
          </a:prstGeom>
        </p:spPr>
        <p:txBody>
          <a:bodyPr wrap="square">
            <a:spAutoFit/>
          </a:bodyPr>
          <a:lstStyle/>
          <a:p>
            <a:r>
              <a:rPr lang="en-US" sz="1600" i="1" dirty="0" smtClean="0"/>
              <a:t>From the last equation for the totally </a:t>
            </a:r>
            <a:r>
              <a:rPr lang="en-US" sz="1600" i="1" dirty="0" err="1" smtClean="0"/>
              <a:t>antisymmetric</a:t>
            </a:r>
            <a:r>
              <a:rPr lang="en-US" sz="1600" i="1" dirty="0" smtClean="0"/>
              <a:t> Torsion 2-form, the potential </a:t>
            </a:r>
            <a:r>
              <a:rPr lang="en-US" sz="1600" i="1" dirty="0" err="1" smtClean="0"/>
              <a:t>faμ</a:t>
            </a:r>
            <a:r>
              <a:rPr lang="en-US" sz="1600" i="1" dirty="0" smtClean="0"/>
              <a:t> define the connection. </a:t>
            </a:r>
          </a:p>
          <a:p>
            <a:r>
              <a:rPr lang="en-US" sz="1600" i="1" dirty="0" smtClean="0"/>
              <a:t>Can be interpreted as a prototype of gauge theories interacting with gravity (</a:t>
            </a:r>
            <a:r>
              <a:rPr lang="en-US" sz="1600" i="1" dirty="0" err="1" smtClean="0"/>
              <a:t>e.g.QCD</a:t>
            </a:r>
            <a:r>
              <a:rPr lang="en-US" sz="1600" i="1" dirty="0" smtClean="0"/>
              <a:t>, GUTs, etc.).</a:t>
            </a:r>
          </a:p>
          <a:p>
            <a:r>
              <a:rPr lang="en-US" sz="1600" i="1" dirty="0" smtClean="0"/>
              <a:t>All the fundamental constants are really geometrically induced as required by the Mach principle. </a:t>
            </a:r>
            <a:endParaRPr lang="ru-RU" sz="1600" dirty="0"/>
          </a:p>
        </p:txBody>
      </p:sp>
      <p:pic>
        <p:nvPicPr>
          <p:cNvPr id="5122" name="Picture 2"/>
          <p:cNvPicPr>
            <a:picLocks noChangeAspect="1" noChangeArrowheads="1"/>
          </p:cNvPicPr>
          <p:nvPr/>
        </p:nvPicPr>
        <p:blipFill>
          <a:blip r:embed="rId2"/>
          <a:srcRect/>
          <a:stretch>
            <a:fillRect/>
          </a:stretch>
        </p:blipFill>
        <p:spPr bwMode="auto">
          <a:xfrm>
            <a:off x="357158" y="2143116"/>
            <a:ext cx="7920355" cy="142876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1428728" y="4651003"/>
            <a:ext cx="6215106" cy="220699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357686" y="6000768"/>
            <a:ext cx="2371725" cy="695325"/>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142976" y="357166"/>
            <a:ext cx="6143668" cy="2808534"/>
          </a:xfrm>
          <a:prstGeom prst="rect">
            <a:avLst/>
          </a:prstGeom>
          <a:noFill/>
          <a:ln w="9525">
            <a:solidFill>
              <a:srgbClr val="00B050"/>
            </a:solidFill>
            <a:miter lim="800000"/>
            <a:headEnd/>
            <a:tailEnd/>
          </a:ln>
          <a:effectLst/>
        </p:spPr>
      </p:pic>
      <p:sp>
        <p:nvSpPr>
          <p:cNvPr id="6" name="5 Rectángulo"/>
          <p:cNvSpPr/>
          <p:nvPr/>
        </p:nvSpPr>
        <p:spPr>
          <a:xfrm>
            <a:off x="0" y="3286124"/>
            <a:ext cx="9144000" cy="646331"/>
          </a:xfrm>
          <a:prstGeom prst="rect">
            <a:avLst/>
          </a:prstGeom>
        </p:spPr>
        <p:txBody>
          <a:bodyPr wrap="square">
            <a:spAutoFit/>
          </a:bodyPr>
          <a:lstStyle/>
          <a:p>
            <a:r>
              <a:rPr lang="en-US" dirty="0" smtClean="0"/>
              <a:t>We are going to seek for a classical solution of (107)and (109)with the following </a:t>
            </a:r>
            <a:r>
              <a:rPr lang="en-US" dirty="0" err="1" smtClean="0"/>
              <a:t>ansatz</a:t>
            </a:r>
            <a:r>
              <a:rPr lang="en-US" dirty="0" smtClean="0"/>
              <a:t> for the metric and gauge connection </a:t>
            </a:r>
            <a:endParaRPr lang="ru-RU" dirty="0"/>
          </a:p>
        </p:txBody>
      </p:sp>
      <p:sp>
        <p:nvSpPr>
          <p:cNvPr id="8" name="7 Rectángulo"/>
          <p:cNvSpPr/>
          <p:nvPr/>
        </p:nvSpPr>
        <p:spPr>
          <a:xfrm>
            <a:off x="785786" y="0"/>
            <a:ext cx="7572428" cy="369332"/>
          </a:xfrm>
          <a:prstGeom prst="rect">
            <a:avLst/>
          </a:prstGeom>
        </p:spPr>
        <p:txBody>
          <a:bodyPr wrap="square">
            <a:spAutoFit/>
          </a:bodyPr>
          <a:lstStyle/>
          <a:p>
            <a:r>
              <a:rPr lang="en-US" dirty="0" smtClean="0">
                <a:solidFill>
                  <a:srgbClr val="FF0000"/>
                </a:solidFill>
              </a:rPr>
              <a:t>the field equation for the torsion 2-form in differential form </a:t>
            </a:r>
            <a:endParaRPr lang="ru-RU" dirty="0">
              <a:solidFill>
                <a:srgbClr val="FF0000"/>
              </a:solidFill>
            </a:endParaRPr>
          </a:p>
        </p:txBody>
      </p:sp>
      <p:pic>
        <p:nvPicPr>
          <p:cNvPr id="2052" name="Picture 4"/>
          <p:cNvPicPr>
            <a:picLocks noChangeAspect="1" noChangeArrowheads="1"/>
          </p:cNvPicPr>
          <p:nvPr/>
        </p:nvPicPr>
        <p:blipFill>
          <a:blip r:embed="rId3"/>
          <a:srcRect/>
          <a:stretch>
            <a:fillRect/>
          </a:stretch>
        </p:blipFill>
        <p:spPr bwMode="auto">
          <a:xfrm>
            <a:off x="714348" y="3857628"/>
            <a:ext cx="7715304" cy="2937692"/>
          </a:xfrm>
          <a:prstGeom prst="rect">
            <a:avLst/>
          </a:prstGeom>
          <a:noFill/>
          <a:ln w="9525">
            <a:solidFill>
              <a:srgbClr val="00B050"/>
            </a:solid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714348" y="4500570"/>
            <a:ext cx="6796870" cy="2214554"/>
          </a:xfrm>
          <a:prstGeom prst="rect">
            <a:avLst/>
          </a:prstGeom>
          <a:noFill/>
          <a:ln w="9525">
            <a:solidFill>
              <a:srgbClr val="FF0000"/>
            </a:solid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00034" y="3143248"/>
            <a:ext cx="8229600" cy="10096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071538" y="2285992"/>
            <a:ext cx="7200900" cy="733425"/>
          </a:xfrm>
          <a:prstGeom prst="rect">
            <a:avLst/>
          </a:prstGeom>
          <a:noFill/>
          <a:ln w="9525">
            <a:solidFill>
              <a:srgbClr val="FF0000"/>
            </a:solid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00034" y="0"/>
            <a:ext cx="8305800" cy="227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85852" y="1214422"/>
            <a:ext cx="6500858" cy="412491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857224" y="642918"/>
            <a:ext cx="7829550" cy="78105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1500166" y="5214950"/>
            <a:ext cx="6019800" cy="7429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1643042" y="6072206"/>
            <a:ext cx="1619250" cy="657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00948" cy="582594"/>
          </a:xfrm>
        </p:spPr>
        <p:txBody>
          <a:bodyPr>
            <a:normAutofit/>
          </a:bodyPr>
          <a:lstStyle/>
          <a:p>
            <a:r>
              <a:rPr lang="en-US" sz="3200" dirty="0" err="1" smtClean="0"/>
              <a:t>Magnetogenesis</a:t>
            </a:r>
            <a:r>
              <a:rPr lang="en-US" sz="3200" dirty="0" smtClean="0"/>
              <a:t> and cosmic </a:t>
            </a:r>
            <a:r>
              <a:rPr lang="en-US" sz="3200" dirty="0" err="1" smtClean="0"/>
              <a:t>helicity</a:t>
            </a:r>
            <a:r>
              <a:rPr lang="en-US" sz="3200" dirty="0" smtClean="0"/>
              <a:t> II</a:t>
            </a:r>
            <a:endParaRPr lang="ru-RU" sz="3200" dirty="0"/>
          </a:p>
        </p:txBody>
      </p:sp>
      <p:pic>
        <p:nvPicPr>
          <p:cNvPr id="1026" name="Picture 2"/>
          <p:cNvPicPr>
            <a:picLocks noChangeAspect="1" noChangeArrowheads="1"/>
          </p:cNvPicPr>
          <p:nvPr/>
        </p:nvPicPr>
        <p:blipFill>
          <a:blip r:embed="rId2"/>
          <a:srcRect/>
          <a:stretch>
            <a:fillRect/>
          </a:stretch>
        </p:blipFill>
        <p:spPr bwMode="auto">
          <a:xfrm>
            <a:off x="1643042" y="2214554"/>
            <a:ext cx="4686300" cy="17240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071670" y="4857760"/>
            <a:ext cx="4791075" cy="1028700"/>
          </a:xfrm>
          <a:prstGeom prst="rect">
            <a:avLst/>
          </a:prstGeom>
          <a:noFill/>
          <a:ln w="9525">
            <a:noFill/>
            <a:miter lim="800000"/>
            <a:headEnd/>
            <a:tailEnd/>
          </a:ln>
          <a:effectLst/>
        </p:spPr>
      </p:pic>
      <p:sp>
        <p:nvSpPr>
          <p:cNvPr id="7" name="6 Rectángulo"/>
          <p:cNvSpPr/>
          <p:nvPr/>
        </p:nvSpPr>
        <p:spPr>
          <a:xfrm>
            <a:off x="357158" y="642918"/>
            <a:ext cx="8215370" cy="1200329"/>
          </a:xfrm>
          <a:prstGeom prst="rect">
            <a:avLst/>
          </a:prstGeom>
        </p:spPr>
        <p:txBody>
          <a:bodyPr wrap="square">
            <a:spAutoFit/>
          </a:bodyPr>
          <a:lstStyle/>
          <a:p>
            <a:r>
              <a:rPr lang="en-US" dirty="0" smtClean="0"/>
              <a:t>In the case to include the </a:t>
            </a:r>
            <a:r>
              <a:rPr lang="en-US" i="1" dirty="0" smtClean="0"/>
              <a:t>complete alpha term given by equations </a:t>
            </a:r>
          </a:p>
          <a:p>
            <a:endParaRPr lang="en-US" i="1" dirty="0" smtClean="0"/>
          </a:p>
          <a:p>
            <a:r>
              <a:rPr lang="en-US" i="1" dirty="0" smtClean="0"/>
              <a:t>and in the same analytical conditions (e.g.: Fourier de-composition) , the torsion-modified dynamic equations for the expanding FRW become </a:t>
            </a:r>
            <a:endParaRPr lang="ru-RU" dirty="0"/>
          </a:p>
        </p:txBody>
      </p:sp>
      <p:sp>
        <p:nvSpPr>
          <p:cNvPr id="8" name="7 Rectángulo"/>
          <p:cNvSpPr/>
          <p:nvPr/>
        </p:nvSpPr>
        <p:spPr>
          <a:xfrm>
            <a:off x="428596" y="4000504"/>
            <a:ext cx="8501122" cy="646331"/>
          </a:xfrm>
          <a:prstGeom prst="rect">
            <a:avLst/>
          </a:prstGeom>
        </p:spPr>
        <p:txBody>
          <a:bodyPr wrap="square">
            <a:spAutoFit/>
          </a:bodyPr>
          <a:lstStyle/>
          <a:p>
            <a:r>
              <a:rPr lang="en-US" dirty="0" smtClean="0"/>
              <a:t>where in this case the magnetic field is written (by convenience) in terms of complex variable </a:t>
            </a:r>
            <a:r>
              <a:rPr lang="en-US" i="1" dirty="0" err="1" smtClean="0"/>
              <a:t>zas</a:t>
            </a:r>
            <a:r>
              <a:rPr lang="en-US" i="1" dirty="0" smtClean="0"/>
              <a:t> </a:t>
            </a:r>
            <a:endParaRPr lang="ru-RU" dirty="0"/>
          </a:p>
        </p:txBody>
      </p:sp>
      <p:pic>
        <p:nvPicPr>
          <p:cNvPr id="2050" name="Picture 2"/>
          <p:cNvPicPr>
            <a:picLocks noChangeAspect="1" noChangeArrowheads="1"/>
          </p:cNvPicPr>
          <p:nvPr/>
        </p:nvPicPr>
        <p:blipFill>
          <a:blip r:embed="rId4"/>
          <a:srcRect/>
          <a:stretch>
            <a:fillRect/>
          </a:stretch>
        </p:blipFill>
        <p:spPr bwMode="auto">
          <a:xfrm>
            <a:off x="6886575" y="428604"/>
            <a:ext cx="2257425" cy="66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INTRODUCTION</a:t>
            </a:r>
            <a:endParaRPr lang="ru-RU" dirty="0"/>
          </a:p>
        </p:txBody>
      </p:sp>
      <p:sp>
        <p:nvSpPr>
          <p:cNvPr id="9" name="8 Rectángulo"/>
          <p:cNvSpPr/>
          <p:nvPr/>
        </p:nvSpPr>
        <p:spPr>
          <a:xfrm>
            <a:off x="1000068" y="1142984"/>
            <a:ext cx="8143932" cy="1200329"/>
          </a:xfrm>
          <a:prstGeom prst="rect">
            <a:avLst/>
          </a:prstGeom>
        </p:spPr>
        <p:txBody>
          <a:bodyPr wrap="square">
            <a:spAutoFit/>
          </a:bodyPr>
          <a:lstStyle/>
          <a:p>
            <a:endParaRPr lang="ru-RU" dirty="0" smtClean="0"/>
          </a:p>
          <a:p>
            <a:r>
              <a:rPr lang="es-ES" dirty="0" smtClean="0"/>
              <a:t>1)  </a:t>
            </a:r>
            <a:r>
              <a:rPr lang="es-ES" dirty="0" err="1" smtClean="0"/>
              <a:t>The</a:t>
            </a:r>
            <a:r>
              <a:rPr lang="es-ES" dirty="0" smtClean="0"/>
              <a:t> </a:t>
            </a:r>
            <a:r>
              <a:rPr lang="es-ES" dirty="0" err="1" smtClean="0"/>
              <a:t>drawback</a:t>
            </a:r>
            <a:r>
              <a:rPr lang="es-ES" dirty="0" smtClean="0"/>
              <a:t> of </a:t>
            </a:r>
            <a:r>
              <a:rPr lang="es-ES" dirty="0" err="1" smtClean="0"/>
              <a:t>the</a:t>
            </a:r>
            <a:r>
              <a:rPr lang="es-ES" dirty="0" smtClean="0"/>
              <a:t> Einstein GR (General </a:t>
            </a:r>
            <a:r>
              <a:rPr lang="es-ES" dirty="0" err="1" smtClean="0"/>
              <a:t>Relativity</a:t>
            </a:r>
            <a:r>
              <a:rPr lang="es-ES" dirty="0" smtClean="0"/>
              <a:t>) </a:t>
            </a:r>
            <a:r>
              <a:rPr lang="es-ES" dirty="0" err="1" smtClean="0"/>
              <a:t>equations</a:t>
            </a:r>
            <a:r>
              <a:rPr lang="es-ES" dirty="0" smtClean="0"/>
              <a:t> </a:t>
            </a:r>
            <a:r>
              <a:rPr lang="es-ES" dirty="0" err="1" smtClean="0"/>
              <a:t>is</a:t>
            </a:r>
            <a:r>
              <a:rPr lang="es-ES" dirty="0" smtClean="0"/>
              <a:t> </a:t>
            </a:r>
            <a:r>
              <a:rPr lang="es-ES" dirty="0" err="1" smtClean="0"/>
              <a:t>the</a:t>
            </a:r>
            <a:r>
              <a:rPr lang="es-ES" dirty="0" smtClean="0"/>
              <a:t> RHS: </a:t>
            </a:r>
            <a:r>
              <a:rPr lang="es-ES" i="1" dirty="0" smtClean="0">
                <a:solidFill>
                  <a:srgbClr val="FF0000"/>
                </a:solidFill>
              </a:rPr>
              <a:t>R</a:t>
            </a:r>
            <a:r>
              <a:rPr lang="el-GR" sz="1600" i="1" dirty="0" smtClean="0">
                <a:solidFill>
                  <a:srgbClr val="FF0000"/>
                </a:solidFill>
              </a:rPr>
              <a:t>αβ</a:t>
            </a:r>
            <a:r>
              <a:rPr lang="el-GR" i="1" dirty="0" smtClean="0">
                <a:solidFill>
                  <a:srgbClr val="FF0000"/>
                </a:solidFill>
              </a:rPr>
              <a:t>−</a:t>
            </a:r>
            <a:r>
              <a:rPr lang="es-ES" i="1" dirty="0" smtClean="0">
                <a:solidFill>
                  <a:srgbClr val="FF0000"/>
                </a:solidFill>
              </a:rPr>
              <a:t>g</a:t>
            </a:r>
            <a:r>
              <a:rPr lang="el-GR" sz="1600" i="1" dirty="0" smtClean="0">
                <a:solidFill>
                  <a:srgbClr val="FF0000"/>
                </a:solidFill>
              </a:rPr>
              <a:t>αβ</a:t>
            </a:r>
            <a:r>
              <a:rPr lang="es-ES" i="1" dirty="0" smtClean="0">
                <a:solidFill>
                  <a:srgbClr val="FF0000"/>
                </a:solidFill>
              </a:rPr>
              <a:t>R</a:t>
            </a:r>
            <a:r>
              <a:rPr lang="en-US" i="1" dirty="0" smtClean="0">
                <a:solidFill>
                  <a:srgbClr val="FF0000"/>
                </a:solidFill>
              </a:rPr>
              <a:t>/2</a:t>
            </a:r>
            <a:r>
              <a:rPr lang="es-ES" i="1" dirty="0" smtClean="0">
                <a:solidFill>
                  <a:srgbClr val="FF0000"/>
                </a:solidFill>
              </a:rPr>
              <a:t> =</a:t>
            </a:r>
            <a:r>
              <a:rPr lang="el-GR" i="1" dirty="0" smtClean="0">
                <a:solidFill>
                  <a:srgbClr val="FF0000"/>
                </a:solidFill>
              </a:rPr>
              <a:t>κ</a:t>
            </a:r>
            <a:r>
              <a:rPr lang="es-ES" i="1" dirty="0" smtClean="0">
                <a:solidFill>
                  <a:srgbClr val="FF0000"/>
                </a:solidFill>
              </a:rPr>
              <a:t>T</a:t>
            </a:r>
            <a:r>
              <a:rPr lang="el-GR" sz="1600" i="1" dirty="0" smtClean="0">
                <a:solidFill>
                  <a:srgbClr val="FF0000"/>
                </a:solidFill>
              </a:rPr>
              <a:t>αβ</a:t>
            </a:r>
            <a:r>
              <a:rPr lang="ru-RU" i="1" dirty="0" smtClean="0">
                <a:solidFill>
                  <a:srgbClr val="FF0000"/>
                </a:solidFill>
              </a:rPr>
              <a:t> </a:t>
            </a:r>
            <a:r>
              <a:rPr lang="es-ES" i="1" dirty="0" err="1" smtClean="0"/>
              <a:t>with</a:t>
            </a:r>
            <a:r>
              <a:rPr lang="es-ES" i="1" dirty="0" smtClean="0"/>
              <a:t> </a:t>
            </a:r>
            <a:r>
              <a:rPr lang="es-ES" i="1" dirty="0" err="1" smtClean="0"/>
              <a:t>the</a:t>
            </a:r>
            <a:r>
              <a:rPr lang="es-ES" i="1" dirty="0" smtClean="0"/>
              <a:t> </a:t>
            </a:r>
            <a:r>
              <a:rPr lang="es-ES" i="1" dirty="0" err="1" smtClean="0"/>
              <a:t>symmetric</a:t>
            </a:r>
            <a:r>
              <a:rPr lang="es-ES" i="1" dirty="0" smtClean="0"/>
              <a:t> tensor (non-</a:t>
            </a:r>
            <a:r>
              <a:rPr lang="es-ES" i="1" dirty="0" err="1" smtClean="0"/>
              <a:t>geometrical</a:t>
            </a:r>
            <a:r>
              <a:rPr lang="es-ES" i="1" dirty="0" smtClean="0"/>
              <a:t>) </a:t>
            </a:r>
            <a:r>
              <a:rPr lang="el-GR" i="1" dirty="0" smtClean="0">
                <a:solidFill>
                  <a:srgbClr val="FF0000"/>
                </a:solidFill>
              </a:rPr>
              <a:t>κ</a:t>
            </a:r>
            <a:r>
              <a:rPr lang="es-ES" i="1" dirty="0" smtClean="0">
                <a:solidFill>
                  <a:srgbClr val="FF0000"/>
                </a:solidFill>
              </a:rPr>
              <a:t>T</a:t>
            </a:r>
            <a:r>
              <a:rPr lang="el-GR" i="1" dirty="0" smtClean="0">
                <a:solidFill>
                  <a:srgbClr val="FF0000"/>
                </a:solidFill>
              </a:rPr>
              <a:t>αβ</a:t>
            </a:r>
            <a:r>
              <a:rPr lang="en-US" i="1" dirty="0" smtClean="0">
                <a:solidFill>
                  <a:srgbClr val="FF0000"/>
                </a:solidFill>
              </a:rPr>
              <a:t> </a:t>
            </a:r>
            <a:r>
              <a:rPr lang="es-ES" i="1" dirty="0" err="1" smtClean="0"/>
              <a:t>that</a:t>
            </a:r>
            <a:r>
              <a:rPr lang="es-ES" i="1" dirty="0" smtClean="0"/>
              <a:t> introduces </a:t>
            </a:r>
            <a:r>
              <a:rPr lang="es-ES" i="1" dirty="0" err="1" smtClean="0"/>
              <a:t>heuristically</a:t>
            </a:r>
            <a:r>
              <a:rPr lang="es-ES" i="1" dirty="0" smtClean="0"/>
              <a:t> </a:t>
            </a:r>
            <a:r>
              <a:rPr lang="es-ES" i="1" dirty="0" err="1" smtClean="0"/>
              <a:t>the</a:t>
            </a:r>
            <a:r>
              <a:rPr lang="es-ES" i="1" dirty="0" smtClean="0"/>
              <a:t> </a:t>
            </a:r>
            <a:r>
              <a:rPr lang="es-ES" i="1" dirty="0" err="1" smtClean="0"/>
              <a:t>energy–momentum</a:t>
            </a:r>
            <a:r>
              <a:rPr lang="es-ES" i="1" dirty="0" smtClean="0"/>
              <a:t> </a:t>
            </a:r>
            <a:r>
              <a:rPr lang="es-ES" i="1" dirty="0" err="1" smtClean="0"/>
              <a:t>distribution</a:t>
            </a:r>
            <a:r>
              <a:rPr lang="es-ES" i="1" dirty="0" smtClean="0"/>
              <a:t> </a:t>
            </a:r>
            <a:endParaRPr lang="ru-RU" dirty="0"/>
          </a:p>
        </p:txBody>
      </p:sp>
      <p:sp>
        <p:nvSpPr>
          <p:cNvPr id="11" name="10 Rectángulo"/>
          <p:cNvSpPr/>
          <p:nvPr/>
        </p:nvSpPr>
        <p:spPr>
          <a:xfrm>
            <a:off x="1000100" y="2071678"/>
            <a:ext cx="7429536" cy="2585323"/>
          </a:xfrm>
          <a:prstGeom prst="rect">
            <a:avLst/>
          </a:prstGeom>
        </p:spPr>
        <p:txBody>
          <a:bodyPr wrap="square">
            <a:spAutoFit/>
          </a:bodyPr>
          <a:lstStyle/>
          <a:p>
            <a:endParaRPr lang="ru-RU" dirty="0" smtClean="0"/>
          </a:p>
          <a:p>
            <a:r>
              <a:rPr lang="en-US" dirty="0" smtClean="0"/>
              <a:t> 2) Similar troubles is obtained from Einstein–Hilbert action in which the </a:t>
            </a:r>
            <a:r>
              <a:rPr lang="en-US" i="1" dirty="0" err="1" smtClean="0"/>
              <a:t>unimodular</a:t>
            </a:r>
            <a:r>
              <a:rPr lang="en-US" i="1" dirty="0" smtClean="0"/>
              <a:t> condition:−</a:t>
            </a:r>
            <a:r>
              <a:rPr lang="en-US" i="1" dirty="0" err="1" smtClean="0">
                <a:solidFill>
                  <a:srgbClr val="FF0000"/>
                </a:solidFill>
              </a:rPr>
              <a:t>detg</a:t>
            </a:r>
            <a:r>
              <a:rPr lang="en-US" sz="1600" i="1" dirty="0" err="1" smtClean="0">
                <a:solidFill>
                  <a:srgbClr val="FF0000"/>
                </a:solidFill>
              </a:rPr>
              <a:t>μν</a:t>
            </a:r>
            <a:r>
              <a:rPr lang="en-US" i="1" dirty="0" smtClean="0">
                <a:solidFill>
                  <a:srgbClr val="FF0000"/>
                </a:solidFill>
              </a:rPr>
              <a:t>=1 </a:t>
            </a:r>
            <a:r>
              <a:rPr lang="en-US" i="1" dirty="0" smtClean="0"/>
              <a:t>is also imposed from the very beginning The resulting </a:t>
            </a:r>
            <a:r>
              <a:rPr lang="en-US" i="1" dirty="0" smtClean="0">
                <a:solidFill>
                  <a:srgbClr val="FF0000"/>
                </a:solidFill>
              </a:rPr>
              <a:t>field equations </a:t>
            </a:r>
            <a:r>
              <a:rPr lang="en-US" i="1" dirty="0" smtClean="0"/>
              <a:t>correspond to the </a:t>
            </a:r>
            <a:r>
              <a:rPr lang="en-US" i="1" dirty="0" smtClean="0">
                <a:solidFill>
                  <a:srgbClr val="FF0000"/>
                </a:solidFill>
              </a:rPr>
              <a:t>trace-less</a:t>
            </a:r>
            <a:r>
              <a:rPr lang="en-US" i="1" dirty="0" smtClean="0"/>
              <a:t> Einstein equations and can be shown that they are </a:t>
            </a:r>
            <a:r>
              <a:rPr lang="en-US" i="1" dirty="0" smtClean="0">
                <a:solidFill>
                  <a:srgbClr val="FF0000"/>
                </a:solidFill>
              </a:rPr>
              <a:t>equivalent</a:t>
            </a:r>
            <a:r>
              <a:rPr lang="en-US" i="1" dirty="0" smtClean="0"/>
              <a:t> to the </a:t>
            </a:r>
            <a:r>
              <a:rPr lang="en-US" i="1" dirty="0" smtClean="0">
                <a:solidFill>
                  <a:srgbClr val="FF0000"/>
                </a:solidFill>
              </a:rPr>
              <a:t>full Einstein equations</a:t>
            </a:r>
            <a:r>
              <a:rPr lang="en-US" i="1" dirty="0" smtClean="0"/>
              <a:t> with the </a:t>
            </a:r>
            <a:r>
              <a:rPr lang="en-US" i="1" dirty="0" smtClean="0">
                <a:solidFill>
                  <a:srgbClr val="FF0000"/>
                </a:solidFill>
              </a:rPr>
              <a:t>cosmological constant </a:t>
            </a:r>
            <a:r>
              <a:rPr lang="en-US" i="1" dirty="0" smtClean="0"/>
              <a:t>term , where enters as an integration constant and the equivalence between </a:t>
            </a:r>
            <a:r>
              <a:rPr lang="en-US" i="1" dirty="0" err="1" smtClean="0"/>
              <a:t>unimodular</a:t>
            </a:r>
            <a:r>
              <a:rPr lang="en-US" i="1" dirty="0" smtClean="0"/>
              <a:t> gravity and general relativity is given by the arbitrary value of </a:t>
            </a:r>
            <a:r>
              <a:rPr lang="en-US" i="1" dirty="0" err="1" smtClean="0"/>
              <a:t>lamda</a:t>
            </a:r>
            <a:r>
              <a:rPr lang="en-US" i="1" dirty="0" smtClean="0"/>
              <a:t> </a:t>
            </a:r>
          </a:p>
          <a:p>
            <a:endParaRPr lang="ru-RU" dirty="0"/>
          </a:p>
        </p:txBody>
      </p:sp>
      <p:sp>
        <p:nvSpPr>
          <p:cNvPr id="13" name="12 Rectángulo"/>
          <p:cNvSpPr/>
          <p:nvPr/>
        </p:nvSpPr>
        <p:spPr>
          <a:xfrm>
            <a:off x="1000100" y="4357694"/>
            <a:ext cx="6929486" cy="1754326"/>
          </a:xfrm>
          <a:prstGeom prst="rect">
            <a:avLst/>
          </a:prstGeom>
        </p:spPr>
        <p:txBody>
          <a:bodyPr wrap="square">
            <a:spAutoFit/>
          </a:bodyPr>
          <a:lstStyle/>
          <a:p>
            <a:r>
              <a:rPr lang="en-US" dirty="0" smtClean="0"/>
              <a:t>3) The fact that the determinant of the metric is fixed has clearly profound consequences on the structure of given theory. First of all, it reduces the full group of </a:t>
            </a:r>
            <a:r>
              <a:rPr lang="en-US" dirty="0" err="1" smtClean="0"/>
              <a:t>diffeomorphisms</a:t>
            </a:r>
            <a:r>
              <a:rPr lang="en-US" dirty="0" smtClean="0"/>
              <a:t> to invariance under the group of </a:t>
            </a:r>
            <a:r>
              <a:rPr lang="en-US" dirty="0" err="1" smtClean="0"/>
              <a:t>unimodular</a:t>
            </a:r>
            <a:r>
              <a:rPr lang="en-US" dirty="0" smtClean="0"/>
              <a:t> general coordinate transformations which are transformations that leave the determinant of the metric unchanged.</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357166"/>
            <a:ext cx="6400816" cy="511156"/>
          </a:xfrm>
        </p:spPr>
        <p:txBody>
          <a:bodyPr>
            <a:normAutofit/>
          </a:bodyPr>
          <a:lstStyle/>
          <a:p>
            <a:r>
              <a:rPr lang="en-US" sz="2000" dirty="0" smtClean="0">
                <a:solidFill>
                  <a:srgbClr val="FF0000"/>
                </a:solidFill>
              </a:rPr>
              <a:t>The solution in this case</a:t>
            </a:r>
            <a:endParaRPr lang="ru-RU" sz="2000" dirty="0">
              <a:solidFill>
                <a:srgbClr val="FF0000"/>
              </a:solidFill>
            </a:endParaRPr>
          </a:p>
        </p:txBody>
      </p:sp>
      <p:pic>
        <p:nvPicPr>
          <p:cNvPr id="3076" name="Picture 4"/>
          <p:cNvPicPr>
            <a:picLocks noChangeAspect="1" noChangeArrowheads="1"/>
          </p:cNvPicPr>
          <p:nvPr/>
        </p:nvPicPr>
        <p:blipFill>
          <a:blip r:embed="rId2"/>
          <a:srcRect/>
          <a:stretch>
            <a:fillRect/>
          </a:stretch>
        </p:blipFill>
        <p:spPr bwMode="auto">
          <a:xfrm>
            <a:off x="1714480" y="1142984"/>
            <a:ext cx="5772150" cy="18288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a:srcRect/>
          <a:stretch>
            <a:fillRect/>
          </a:stretch>
        </p:blipFill>
        <p:spPr bwMode="auto">
          <a:xfrm>
            <a:off x="3143240" y="5143512"/>
            <a:ext cx="2619375" cy="9525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a:srcRect/>
          <a:stretch>
            <a:fillRect/>
          </a:stretch>
        </p:blipFill>
        <p:spPr bwMode="auto">
          <a:xfrm>
            <a:off x="2714612" y="3500438"/>
            <a:ext cx="4071966" cy="889800"/>
          </a:xfrm>
          <a:prstGeom prst="rect">
            <a:avLst/>
          </a:prstGeom>
          <a:noFill/>
          <a:ln w="9525">
            <a:noFill/>
            <a:miter lim="800000"/>
            <a:headEnd/>
            <a:tailEnd/>
          </a:ln>
          <a:effectLst/>
        </p:spPr>
      </p:pic>
      <p:sp>
        <p:nvSpPr>
          <p:cNvPr id="10" name="9 Rectángulo"/>
          <p:cNvSpPr/>
          <p:nvPr/>
        </p:nvSpPr>
        <p:spPr>
          <a:xfrm>
            <a:off x="1857356" y="4714884"/>
            <a:ext cx="6500826" cy="369332"/>
          </a:xfrm>
          <a:prstGeom prst="rect">
            <a:avLst/>
          </a:prstGeom>
        </p:spPr>
        <p:txBody>
          <a:bodyPr wrap="square">
            <a:spAutoFit/>
          </a:bodyPr>
          <a:lstStyle/>
          <a:p>
            <a:r>
              <a:rPr lang="en-US" i="1" dirty="0" smtClean="0">
                <a:solidFill>
                  <a:srgbClr val="FF0000"/>
                </a:solidFill>
              </a:rPr>
              <a:t>there are not a definite polarization for the magnetic field, </a:t>
            </a:r>
            <a:r>
              <a:rPr lang="en-US" i="1" dirty="0" smtClean="0"/>
              <a:t>: </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42910" y="428604"/>
            <a:ext cx="8001056" cy="646331"/>
          </a:xfrm>
          <a:prstGeom prst="rect">
            <a:avLst/>
          </a:prstGeom>
        </p:spPr>
        <p:txBody>
          <a:bodyPr wrap="square">
            <a:spAutoFit/>
          </a:bodyPr>
          <a:lstStyle/>
          <a:p>
            <a:r>
              <a:rPr lang="en-US" dirty="0" smtClean="0"/>
              <a:t>Replacing explicitly </a:t>
            </a:r>
            <a:r>
              <a:rPr lang="en-US" i="1" dirty="0" err="1" smtClean="0"/>
              <a:t>hαfrom</a:t>
            </a:r>
            <a:r>
              <a:rPr lang="en-US" i="1" dirty="0" smtClean="0"/>
              <a:t> the decomposition we can see, </a:t>
            </a:r>
            <a:r>
              <a:rPr lang="en-US" i="1" dirty="0" smtClean="0">
                <a:solidFill>
                  <a:srgbClr val="FF0000"/>
                </a:solidFill>
              </a:rPr>
              <a:t>the interplay between the physical entities,</a:t>
            </a:r>
            <a:endParaRPr lang="ru-RU" dirty="0">
              <a:solidFill>
                <a:srgbClr val="FF0000"/>
              </a:solidFill>
            </a:endParaRPr>
          </a:p>
        </p:txBody>
      </p:sp>
      <p:sp>
        <p:nvSpPr>
          <p:cNvPr id="6" name="5 Rectángulo"/>
          <p:cNvSpPr/>
          <p:nvPr/>
        </p:nvSpPr>
        <p:spPr>
          <a:xfrm>
            <a:off x="642878" y="2214554"/>
            <a:ext cx="8501122" cy="646331"/>
          </a:xfrm>
          <a:prstGeom prst="rect">
            <a:avLst/>
          </a:prstGeom>
        </p:spPr>
        <p:txBody>
          <a:bodyPr wrap="square">
            <a:spAutoFit/>
          </a:bodyPr>
          <a:lstStyle/>
          <a:p>
            <a:r>
              <a:rPr lang="en-US" dirty="0" smtClean="0">
                <a:solidFill>
                  <a:srgbClr val="00B050"/>
                </a:solidFill>
              </a:rPr>
              <a:t>The above expression it is very important because establishes the desired connection between </a:t>
            </a:r>
            <a:r>
              <a:rPr lang="en-US" dirty="0" err="1" smtClean="0">
                <a:solidFill>
                  <a:srgbClr val="00B050"/>
                </a:solidFill>
              </a:rPr>
              <a:t>helicities</a:t>
            </a:r>
            <a:r>
              <a:rPr lang="en-US" dirty="0" smtClean="0">
                <a:solidFill>
                  <a:srgbClr val="00B050"/>
                </a:solidFill>
              </a:rPr>
              <a:t>, magnetic field and </a:t>
            </a:r>
            <a:r>
              <a:rPr lang="en-US" dirty="0" err="1" smtClean="0">
                <a:solidFill>
                  <a:srgbClr val="00B050"/>
                </a:solidFill>
              </a:rPr>
              <a:t>fermionic</a:t>
            </a:r>
            <a:r>
              <a:rPr lang="en-US" dirty="0" smtClean="0">
                <a:solidFill>
                  <a:srgbClr val="00B050"/>
                </a:solidFill>
              </a:rPr>
              <a:t> fields and </a:t>
            </a:r>
            <a:r>
              <a:rPr lang="en-US" dirty="0" err="1" smtClean="0">
                <a:solidFill>
                  <a:srgbClr val="00B050"/>
                </a:solidFill>
              </a:rPr>
              <a:t>axion</a:t>
            </a:r>
            <a:r>
              <a:rPr lang="en-US" dirty="0" smtClean="0"/>
              <a:t>. </a:t>
            </a:r>
            <a:endParaRPr lang="ru-RU" dirty="0"/>
          </a:p>
        </p:txBody>
      </p:sp>
      <p:sp>
        <p:nvSpPr>
          <p:cNvPr id="7" name="6 Rectángulo"/>
          <p:cNvSpPr/>
          <p:nvPr/>
        </p:nvSpPr>
        <p:spPr>
          <a:xfrm>
            <a:off x="0" y="5286388"/>
            <a:ext cx="9144000" cy="1200329"/>
          </a:xfrm>
          <a:prstGeom prst="rect">
            <a:avLst/>
          </a:prstGeom>
        </p:spPr>
        <p:txBody>
          <a:bodyPr wrap="square">
            <a:spAutoFit/>
          </a:bodyPr>
          <a:lstStyle/>
          <a:p>
            <a:r>
              <a:rPr lang="en-US" dirty="0" smtClean="0">
                <a:solidFill>
                  <a:srgbClr val="FF0000"/>
                </a:solidFill>
              </a:rPr>
              <a:t>We now clearly see the link between the </a:t>
            </a:r>
            <a:r>
              <a:rPr lang="en-US" dirty="0" err="1" smtClean="0">
                <a:solidFill>
                  <a:srgbClr val="FF0000"/>
                </a:solidFill>
              </a:rPr>
              <a:t>axion</a:t>
            </a:r>
            <a:r>
              <a:rPr lang="en-US" dirty="0" smtClean="0">
                <a:solidFill>
                  <a:srgbClr val="FF0000"/>
                </a:solidFill>
              </a:rPr>
              <a:t> and the </a:t>
            </a:r>
            <a:r>
              <a:rPr lang="en-US" dirty="0" err="1" smtClean="0">
                <a:solidFill>
                  <a:srgbClr val="FF0000"/>
                </a:solidFill>
              </a:rPr>
              <a:t>fermionic</a:t>
            </a:r>
            <a:r>
              <a:rPr lang="en-US" dirty="0" smtClean="0">
                <a:solidFill>
                  <a:srgbClr val="FF0000"/>
                </a:solidFill>
              </a:rPr>
              <a:t> fields (the dynamics of the interacting fields and the involved currents) in the LHS and the macroscopic physical observables in the RHS giving an indication of the origin of </a:t>
            </a:r>
            <a:r>
              <a:rPr lang="en-US" dirty="0" err="1" smtClean="0">
                <a:solidFill>
                  <a:srgbClr val="FF0000"/>
                </a:solidFill>
              </a:rPr>
              <a:t>leptogenesis</a:t>
            </a:r>
            <a:r>
              <a:rPr lang="en-US" dirty="0" smtClean="0">
                <a:solidFill>
                  <a:srgbClr val="FF0000"/>
                </a:solidFill>
              </a:rPr>
              <a:t> and </a:t>
            </a:r>
            <a:r>
              <a:rPr lang="en-US" dirty="0" err="1" smtClean="0">
                <a:solidFill>
                  <a:srgbClr val="FF0000"/>
                </a:solidFill>
              </a:rPr>
              <a:t>baryoge-nesis</a:t>
            </a:r>
            <a:r>
              <a:rPr lang="en-US" dirty="0" smtClean="0">
                <a:solidFill>
                  <a:srgbClr val="FF0000"/>
                </a:solidFill>
              </a:rPr>
              <a:t> in the context of this non-Riemannian gravitational model.</a:t>
            </a:r>
            <a:endParaRPr lang="ru-RU" dirty="0">
              <a:solidFill>
                <a:srgbClr val="FF0000"/>
              </a:solidFill>
            </a:endParaRPr>
          </a:p>
        </p:txBody>
      </p:sp>
      <p:pic>
        <p:nvPicPr>
          <p:cNvPr id="4099" name="Picture 3"/>
          <p:cNvPicPr>
            <a:picLocks noChangeAspect="1" noChangeArrowheads="1"/>
          </p:cNvPicPr>
          <p:nvPr/>
        </p:nvPicPr>
        <p:blipFill>
          <a:blip r:embed="rId2"/>
          <a:srcRect/>
          <a:stretch>
            <a:fillRect/>
          </a:stretch>
        </p:blipFill>
        <p:spPr bwMode="auto">
          <a:xfrm>
            <a:off x="841257" y="1142984"/>
            <a:ext cx="6659701" cy="1000132"/>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857224" y="2786058"/>
            <a:ext cx="7169713" cy="1185865"/>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1000100" y="3857628"/>
            <a:ext cx="6787346"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928662" y="1071546"/>
            <a:ext cx="5879153" cy="2301088"/>
          </a:xfrm>
          <a:prstGeom prst="rect">
            <a:avLst/>
          </a:prstGeom>
          <a:noFill/>
          <a:ln w="9525">
            <a:solidFill>
              <a:srgbClr val="FF0000"/>
            </a:solidFill>
            <a:miter lim="800000"/>
            <a:headEnd/>
            <a:tailEnd/>
          </a:ln>
          <a:effectLst/>
        </p:spPr>
      </p:pic>
      <p:sp>
        <p:nvSpPr>
          <p:cNvPr id="5" name="4 Rectángulo"/>
          <p:cNvSpPr/>
          <p:nvPr/>
        </p:nvSpPr>
        <p:spPr>
          <a:xfrm>
            <a:off x="285720" y="3500438"/>
            <a:ext cx="8001056" cy="307777"/>
          </a:xfrm>
          <a:prstGeom prst="rect">
            <a:avLst/>
          </a:prstGeom>
        </p:spPr>
        <p:txBody>
          <a:bodyPr wrap="square">
            <a:spAutoFit/>
          </a:bodyPr>
          <a:lstStyle/>
          <a:p>
            <a:r>
              <a:rPr lang="it-IT" sz="1400" dirty="0" smtClean="0"/>
              <a:t>Cirilo-Lombardo, D.J., 2013. Astropart. Phys. 50–52, 51. arXiv:1310.4924</a:t>
            </a:r>
            <a:endParaRPr lang="ru-RU" sz="1400" dirty="0"/>
          </a:p>
        </p:txBody>
      </p:sp>
      <p:sp>
        <p:nvSpPr>
          <p:cNvPr id="6" name="5 CuadroTexto"/>
          <p:cNvSpPr txBox="1"/>
          <p:nvPr/>
        </p:nvSpPr>
        <p:spPr>
          <a:xfrm>
            <a:off x="214282" y="214290"/>
            <a:ext cx="3357586" cy="646331"/>
          </a:xfrm>
          <a:prstGeom prst="rect">
            <a:avLst/>
          </a:prstGeom>
          <a:noFill/>
        </p:spPr>
        <p:txBody>
          <a:bodyPr wrap="square" rtlCol="0">
            <a:spAutoFit/>
          </a:bodyPr>
          <a:lstStyle/>
          <a:p>
            <a:r>
              <a:rPr lang="en-US" dirty="0" smtClean="0"/>
              <a:t>Phenomenological issues: </a:t>
            </a:r>
            <a:r>
              <a:rPr lang="en-US" dirty="0" err="1" smtClean="0"/>
              <a:t>axion</a:t>
            </a:r>
            <a:r>
              <a:rPr lang="en-US" dirty="0" smtClean="0"/>
              <a:t> mass limits</a:t>
            </a:r>
            <a:endParaRPr lang="ru-RU" dirty="0"/>
          </a:p>
        </p:txBody>
      </p:sp>
      <p:sp>
        <p:nvSpPr>
          <p:cNvPr id="7" name="6 Rectángulo"/>
          <p:cNvSpPr/>
          <p:nvPr/>
        </p:nvSpPr>
        <p:spPr>
          <a:xfrm>
            <a:off x="285720" y="4857760"/>
            <a:ext cx="8286808" cy="1477328"/>
          </a:xfrm>
          <a:prstGeom prst="rect">
            <a:avLst/>
          </a:prstGeom>
        </p:spPr>
        <p:txBody>
          <a:bodyPr wrap="square">
            <a:spAutoFit/>
          </a:bodyPr>
          <a:lstStyle/>
          <a:p>
            <a:r>
              <a:rPr lang="en-US" dirty="0" smtClean="0"/>
              <a:t>The highest </a:t>
            </a:r>
            <a:r>
              <a:rPr lang="en-US" dirty="0" err="1" smtClean="0"/>
              <a:t>helicity</a:t>
            </a:r>
            <a:r>
              <a:rPr lang="en-US" dirty="0" smtClean="0"/>
              <a:t> spin-flip cross-sectional values presented in , </a:t>
            </a:r>
            <a:r>
              <a:rPr lang="en-US" dirty="0" smtClean="0">
                <a:solidFill>
                  <a:srgbClr val="FF0000"/>
                </a:solidFill>
              </a:rPr>
              <a:t>Journal of High Energy Astrophysics 13–14 (2017) </a:t>
            </a:r>
            <a:r>
              <a:rPr lang="en-US" dirty="0" smtClean="0">
                <a:solidFill>
                  <a:srgbClr val="FF0000"/>
                </a:solidFill>
              </a:rPr>
              <a:t>10–16 </a:t>
            </a:r>
            <a:r>
              <a:rPr lang="en-US" dirty="0" smtClean="0"/>
              <a:t>coincide </a:t>
            </a:r>
            <a:r>
              <a:rPr lang="en-US" dirty="0" smtClean="0"/>
              <a:t>with a recent estimation on the </a:t>
            </a:r>
            <a:r>
              <a:rPr lang="en-US" dirty="0" err="1" smtClean="0"/>
              <a:t>axion</a:t>
            </a:r>
            <a:r>
              <a:rPr lang="en-US" dirty="0" smtClean="0"/>
              <a:t> mass computed in the framework of finite temperature extended lattice QCD and under cosmological </a:t>
            </a:r>
            <a:r>
              <a:rPr lang="en-US" dirty="0" smtClean="0"/>
              <a:t>considerations (</a:t>
            </a:r>
            <a:r>
              <a:rPr lang="es-ES" dirty="0" err="1" smtClean="0">
                <a:solidFill>
                  <a:srgbClr val="FF0000"/>
                </a:solidFill>
              </a:rPr>
              <a:t>Borsanyi</a:t>
            </a:r>
            <a:r>
              <a:rPr lang="es-ES" dirty="0" smtClean="0">
                <a:solidFill>
                  <a:srgbClr val="FF0000"/>
                </a:solidFill>
              </a:rPr>
              <a:t>, S., et al., 2016. </a:t>
            </a:r>
            <a:r>
              <a:rPr lang="es-ES" dirty="0" err="1" smtClean="0">
                <a:solidFill>
                  <a:srgbClr val="FF0000"/>
                </a:solidFill>
              </a:rPr>
              <a:t>Nature</a:t>
            </a:r>
            <a:r>
              <a:rPr lang="es-ES" dirty="0" smtClean="0">
                <a:solidFill>
                  <a:srgbClr val="FF0000"/>
                </a:solidFill>
              </a:rPr>
              <a:t> 539, 69. arXiv:1606.07494</a:t>
            </a:r>
            <a:r>
              <a:rPr lang="es-ES" dirty="0" smtClean="0">
                <a:solidFill>
                  <a:srgbClr val="FF0000"/>
                </a:solidFill>
              </a:rPr>
              <a:t>.</a:t>
            </a:r>
            <a:r>
              <a:rPr lang="en-US" dirty="0" smtClean="0">
                <a:solidFill>
                  <a:srgbClr val="FF0000"/>
                </a:solidFill>
              </a:rPr>
              <a:t>)</a:t>
            </a:r>
            <a:endParaRPr lang="ru-RU" dirty="0">
              <a:solidFill>
                <a:srgbClr val="FF0000"/>
              </a:solidFill>
            </a:endParaRPr>
          </a:p>
        </p:txBody>
      </p:sp>
      <p:sp>
        <p:nvSpPr>
          <p:cNvPr id="8" name="7 Rectángulo"/>
          <p:cNvSpPr/>
          <p:nvPr/>
        </p:nvSpPr>
        <p:spPr>
          <a:xfrm>
            <a:off x="357158" y="3643314"/>
            <a:ext cx="7215238" cy="276999"/>
          </a:xfrm>
          <a:prstGeom prst="rect">
            <a:avLst/>
          </a:prstGeom>
        </p:spPr>
        <p:txBody>
          <a:bodyPr wrap="square">
            <a:spAutoFit/>
          </a:bodyPr>
          <a:lstStyle/>
          <a:p>
            <a:r>
              <a:rPr lang="en-US" sz="1200" dirty="0" smtClean="0"/>
              <a:t>( Generalization of Bethe</a:t>
            </a:r>
            <a:r>
              <a:rPr lang="en-US" sz="1200" dirty="0" smtClean="0"/>
              <a:t>, H., 1935. Proc. </a:t>
            </a:r>
            <a:r>
              <a:rPr lang="en-US" sz="1200" dirty="0" err="1" smtClean="0"/>
              <a:t>Camb</a:t>
            </a:r>
            <a:r>
              <a:rPr lang="en-US" sz="1200" dirty="0" smtClean="0"/>
              <a:t>. </a:t>
            </a:r>
            <a:r>
              <a:rPr lang="en-US" sz="1200" dirty="0" err="1" smtClean="0"/>
              <a:t>Philol</a:t>
            </a:r>
            <a:r>
              <a:rPr lang="en-US" sz="1200" dirty="0" smtClean="0"/>
              <a:t>. Soc. 31, </a:t>
            </a:r>
            <a:r>
              <a:rPr lang="en-US" sz="1200" dirty="0" smtClean="0"/>
              <a:t>108)</a:t>
            </a:r>
            <a:endParaRPr lang="ru-RU"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285720" y="214290"/>
            <a:ext cx="8663860" cy="5500726"/>
          </a:xfrm>
          <a:prstGeom prst="rect">
            <a:avLst/>
          </a:prstGeom>
          <a:noFill/>
          <a:ln w="9525">
            <a:noFill/>
            <a:miter lim="800000"/>
            <a:headEnd/>
            <a:tailEnd/>
          </a:ln>
          <a:effectLst/>
        </p:spPr>
      </p:pic>
      <p:sp>
        <p:nvSpPr>
          <p:cNvPr id="6" name="5 Rectángulo"/>
          <p:cNvSpPr/>
          <p:nvPr/>
        </p:nvSpPr>
        <p:spPr>
          <a:xfrm>
            <a:off x="714348" y="6000768"/>
            <a:ext cx="7286676" cy="646331"/>
          </a:xfrm>
          <a:prstGeom prst="rect">
            <a:avLst/>
          </a:prstGeom>
        </p:spPr>
        <p:txBody>
          <a:bodyPr wrap="square">
            <a:spAutoFit/>
          </a:bodyPr>
          <a:lstStyle/>
          <a:p>
            <a:r>
              <a:rPr lang="en-US" dirty="0" smtClean="0"/>
              <a:t>DJCL, </a:t>
            </a:r>
            <a:r>
              <a:rPr lang="en-US" dirty="0" smtClean="0"/>
              <a:t> </a:t>
            </a:r>
            <a:r>
              <a:rPr lang="en-US" dirty="0" smtClean="0"/>
              <a:t>Alvarez-Castillo and Zamora </a:t>
            </a:r>
            <a:r>
              <a:rPr lang="en-US" dirty="0" err="1" smtClean="0"/>
              <a:t>Saa</a:t>
            </a:r>
            <a:r>
              <a:rPr lang="en-US" dirty="0" smtClean="0"/>
              <a:t>, Journal </a:t>
            </a:r>
            <a:r>
              <a:rPr lang="en-US" dirty="0" smtClean="0"/>
              <a:t>of High Energy Astrophysics 13–14 (2017) 10–16</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Discussion</a:t>
            </a:r>
            <a:r>
              <a:rPr lang="es-ES" dirty="0" smtClean="0"/>
              <a:t> and </a:t>
            </a:r>
            <a:r>
              <a:rPr lang="es-ES" dirty="0" err="1" smtClean="0"/>
              <a:t>perspectives</a:t>
            </a:r>
            <a:endParaRPr lang="ru-RU" dirty="0"/>
          </a:p>
        </p:txBody>
      </p:sp>
      <p:sp>
        <p:nvSpPr>
          <p:cNvPr id="3" name="2 Marcador de contenido"/>
          <p:cNvSpPr>
            <a:spLocks noGrp="1"/>
          </p:cNvSpPr>
          <p:nvPr>
            <p:ph idx="1"/>
          </p:nvPr>
        </p:nvSpPr>
        <p:spPr/>
        <p:txBody>
          <a:bodyPr>
            <a:noAutofit/>
          </a:bodyPr>
          <a:lstStyle/>
          <a:p>
            <a:r>
              <a:rPr lang="en-US" sz="1600" dirty="0" smtClean="0">
                <a:solidFill>
                  <a:srgbClr val="FF0000"/>
                </a:solidFill>
              </a:rPr>
              <a:t>The functional action proposed, that is as square root or measure, the dynamic equations were derived: an equation analogous to trace free Einstein equations TFE and a dynamic equation for the torsion (which was taken totally </a:t>
            </a:r>
            <a:r>
              <a:rPr lang="en-US" sz="1600" dirty="0" err="1" smtClean="0">
                <a:solidFill>
                  <a:srgbClr val="FF0000"/>
                </a:solidFill>
              </a:rPr>
              <a:t>antisymmetric</a:t>
            </a:r>
            <a:r>
              <a:rPr lang="en-US" sz="1600" dirty="0" smtClean="0">
                <a:solidFill>
                  <a:srgbClr val="FF0000"/>
                </a:solidFill>
              </a:rPr>
              <a:t>). </a:t>
            </a:r>
          </a:p>
          <a:p>
            <a:r>
              <a:rPr lang="en-US" sz="1600" dirty="0" smtClean="0"/>
              <a:t>The physically admissible analysis of the torsion vector </a:t>
            </a:r>
            <a:r>
              <a:rPr lang="en-US" sz="1600" dirty="0" err="1" smtClean="0"/>
              <a:t>hμ</a:t>
            </a:r>
            <a:r>
              <a:rPr lang="en-US" sz="1600" dirty="0" smtClean="0"/>
              <a:t>, from the point of view of the symmetries, has allowed us to see how matter fields can be introduced in the model. These fields include some dark matter candidates such as </a:t>
            </a:r>
            <a:r>
              <a:rPr lang="en-US" sz="1600" dirty="0" err="1" smtClean="0"/>
              <a:t>axion</a:t>
            </a:r>
            <a:r>
              <a:rPr lang="en-US" sz="1600" dirty="0" smtClean="0"/>
              <a:t>, right neutrinos and </a:t>
            </a:r>
            <a:r>
              <a:rPr lang="en-US" sz="1600" dirty="0" err="1" smtClean="0"/>
              <a:t>Majorana</a:t>
            </a:r>
            <a:r>
              <a:rPr lang="en-US" sz="1600" dirty="0" smtClean="0"/>
              <a:t>. Also the </a:t>
            </a:r>
            <a:r>
              <a:rPr lang="en-US" sz="1600" dirty="0" err="1" smtClean="0"/>
              <a:t>vorticity</a:t>
            </a:r>
            <a:r>
              <a:rPr lang="en-US" sz="1600" dirty="0" smtClean="0"/>
              <a:t> can be included in the same way and, as the torsion vector is connected to the magnetic field, both </a:t>
            </a:r>
            <a:r>
              <a:rPr lang="en-US" sz="1600" dirty="0" err="1" smtClean="0"/>
              <a:t>vorticity</a:t>
            </a:r>
            <a:r>
              <a:rPr lang="en-US" sz="1600" dirty="0" smtClean="0"/>
              <a:t> and magnetic field can be treated with equal footing. </a:t>
            </a:r>
          </a:p>
          <a:p>
            <a:r>
              <a:rPr lang="en-US" sz="1600" dirty="0" smtClean="0">
                <a:solidFill>
                  <a:srgbClr val="FF0000"/>
                </a:solidFill>
              </a:rPr>
              <a:t>The other point is that from the wormhole solution in a cosmological </a:t>
            </a:r>
            <a:r>
              <a:rPr lang="en-US" sz="1600" dirty="0" err="1" smtClean="0">
                <a:solidFill>
                  <a:srgbClr val="FF0000"/>
                </a:solidFill>
              </a:rPr>
              <a:t>spacetime</a:t>
            </a:r>
            <a:r>
              <a:rPr lang="en-US" sz="1600" dirty="0" smtClean="0">
                <a:solidFill>
                  <a:srgbClr val="FF0000"/>
                </a:solidFill>
              </a:rPr>
              <a:t> with torsion we show that primordial cosmic magnetic fields can be originated by the dual torsion field </a:t>
            </a:r>
            <a:r>
              <a:rPr lang="en-US" sz="1600" dirty="0" err="1" smtClean="0">
                <a:solidFill>
                  <a:srgbClr val="FF0000"/>
                </a:solidFill>
              </a:rPr>
              <a:t>hμ</a:t>
            </a:r>
            <a:r>
              <a:rPr lang="en-US" sz="1600" dirty="0" smtClean="0">
                <a:solidFill>
                  <a:srgbClr val="FF0000"/>
                </a:solidFill>
              </a:rPr>
              <a:t> being the </a:t>
            </a:r>
            <a:r>
              <a:rPr lang="en-US" sz="1600" dirty="0" err="1" smtClean="0">
                <a:solidFill>
                  <a:srgbClr val="FF0000"/>
                </a:solidFill>
              </a:rPr>
              <a:t>axion</a:t>
            </a:r>
            <a:r>
              <a:rPr lang="en-US" sz="1600" dirty="0" smtClean="0">
                <a:solidFill>
                  <a:srgbClr val="FF0000"/>
                </a:solidFill>
              </a:rPr>
              <a:t> field contained in </a:t>
            </a:r>
            <a:r>
              <a:rPr lang="en-US" sz="1600" dirty="0" err="1" smtClean="0">
                <a:solidFill>
                  <a:srgbClr val="FF0000"/>
                </a:solidFill>
              </a:rPr>
              <a:t>hμ</a:t>
            </a:r>
            <a:r>
              <a:rPr lang="en-US" sz="1600" dirty="0" smtClean="0">
                <a:solidFill>
                  <a:srgbClr val="FF0000"/>
                </a:solidFill>
              </a:rPr>
              <a:t>, the responsible to control the dynamics and stability of the cosmic magnetic field, but is not responsible of the </a:t>
            </a:r>
            <a:r>
              <a:rPr lang="en-US" sz="1600" dirty="0" err="1" smtClean="0">
                <a:solidFill>
                  <a:srgbClr val="FF0000"/>
                </a:solidFill>
              </a:rPr>
              <a:t>magnetogenesis</a:t>
            </a:r>
            <a:r>
              <a:rPr lang="en-US" sz="1600" dirty="0" smtClean="0">
                <a:solidFill>
                  <a:srgbClr val="FF0000"/>
                </a:solidFill>
              </a:rPr>
              <a:t> itself. Also the energy conditions in the wormhole solution are fulfilled. </a:t>
            </a:r>
          </a:p>
          <a:p>
            <a:r>
              <a:rPr lang="en-US" sz="1600" dirty="0" smtClean="0"/>
              <a:t>The last important point to highlight is that the dynamic torsion field </a:t>
            </a:r>
            <a:r>
              <a:rPr lang="en-US" sz="1600" dirty="0" err="1" smtClean="0"/>
              <a:t>hμ</a:t>
            </a:r>
            <a:r>
              <a:rPr lang="en-US" sz="1600" dirty="0" smtClean="0"/>
              <a:t> acts as mechanism of the reduction of an original (early, primordial) GUT (Grand Unified Theory) symmetry of the universe containing ∼SU(3)×SU(2)R ×SU(2)L ×U(1) to SU(3)×SU(2)L ×U(1) today. Consequently, the GUT candidates are S O(10), SU(5) or some exceptional groups as E(6), E (7) for example.</a:t>
            </a: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357166"/>
            <a:ext cx="8472518" cy="5768997"/>
          </a:xfrm>
        </p:spPr>
        <p:txBody>
          <a:bodyPr>
            <a:normAutofit/>
          </a:bodyPr>
          <a:lstStyle/>
          <a:p>
            <a:pPr>
              <a:buNone/>
            </a:pPr>
            <a:r>
              <a:rPr lang="en-US" sz="1400" dirty="0" smtClean="0"/>
              <a:t>4) Similar thing happens in the </a:t>
            </a:r>
            <a:r>
              <a:rPr lang="en-US" sz="1400" dirty="0" smtClean="0">
                <a:solidFill>
                  <a:srgbClr val="FF0000"/>
                </a:solidFill>
              </a:rPr>
              <a:t>non-Riemannian</a:t>
            </a:r>
            <a:r>
              <a:rPr lang="en-US" sz="1400" dirty="0" smtClean="0"/>
              <a:t> case, where the corresponding affine geometrical structure induces naturally the following constraint: </a:t>
            </a:r>
            <a:r>
              <a:rPr lang="en-US" sz="1400" dirty="0" smtClean="0">
                <a:solidFill>
                  <a:srgbClr val="FF0000"/>
                </a:solidFill>
              </a:rPr>
              <a:t>K/ g = constant. </a:t>
            </a:r>
            <a:r>
              <a:rPr lang="en-US" sz="1400" dirty="0" smtClean="0"/>
              <a:t>This natural constraint impose a condition (ratio) between both basic tensors through their determinants: the metric determinant g and the fundamental one K (in the sense of a </a:t>
            </a:r>
            <a:r>
              <a:rPr lang="en-US" sz="1400" dirty="0" err="1" smtClean="0"/>
              <a:t>nonsymmetric</a:t>
            </a:r>
            <a:r>
              <a:rPr lang="en-US" sz="1400" dirty="0" smtClean="0"/>
              <a:t> theory that contains the </a:t>
            </a:r>
            <a:r>
              <a:rPr lang="en-US" sz="1400" dirty="0" err="1" smtClean="0"/>
              <a:t>antisymmetric</a:t>
            </a:r>
            <a:r>
              <a:rPr lang="en-US" sz="1400" dirty="0" smtClean="0"/>
              <a:t> structures), </a:t>
            </a:r>
            <a:r>
              <a:rPr lang="en-US" sz="1400" dirty="0" smtClean="0">
                <a:solidFill>
                  <a:srgbClr val="FF0000"/>
                </a:solidFill>
              </a:rPr>
              <a:t>independently of the precise functional form of K or g. </a:t>
            </a:r>
          </a:p>
          <a:p>
            <a:pPr>
              <a:buNone/>
            </a:pPr>
            <a:r>
              <a:rPr lang="en-US" sz="1400" dirty="0" smtClean="0"/>
              <a:t>5) In this work our starting point was precisely the last one, where a metric affine structure in the space–time manifold will be considered. We will also show that trace free gravitational equations can be naturally obtained when the </a:t>
            </a:r>
            <a:r>
              <a:rPr lang="en-US" sz="1400" dirty="0" err="1" smtClean="0">
                <a:solidFill>
                  <a:srgbClr val="FF0000"/>
                </a:solidFill>
              </a:rPr>
              <a:t>Lagrangian</a:t>
            </a:r>
            <a:r>
              <a:rPr lang="en-US" sz="1400" dirty="0" smtClean="0">
                <a:solidFill>
                  <a:srgbClr val="FF0000"/>
                </a:solidFill>
              </a:rPr>
              <a:t> function (geometrical action) is taken as a measure </a:t>
            </a:r>
            <a:r>
              <a:rPr lang="en-US" sz="1400" dirty="0" smtClean="0"/>
              <a:t>involving a particular combination of the fundamental tensors of the geometry:  </a:t>
            </a:r>
          </a:p>
          <a:p>
            <a:endParaRPr lang="en-US" sz="1400" dirty="0" smtClean="0"/>
          </a:p>
          <a:p>
            <a:endParaRPr lang="en-US" sz="1400" dirty="0" smtClean="0"/>
          </a:p>
          <a:p>
            <a:endParaRPr lang="en-US" sz="1400" dirty="0" smtClean="0"/>
          </a:p>
          <a:p>
            <a:endParaRPr lang="en-US" sz="1400" dirty="0" smtClean="0"/>
          </a:p>
          <a:p>
            <a:endParaRPr lang="en-US" sz="1400" dirty="0" smtClean="0"/>
          </a:p>
          <a:p>
            <a:pPr>
              <a:buNone/>
            </a:pPr>
            <a:r>
              <a:rPr lang="en-US" sz="1400" dirty="0" smtClean="0"/>
              <a:t>with the (0, 2) tensors </a:t>
            </a:r>
            <a:r>
              <a:rPr lang="en-US" sz="1400" dirty="0" err="1" smtClean="0">
                <a:solidFill>
                  <a:srgbClr val="FF0000"/>
                </a:solidFill>
              </a:rPr>
              <a:t>gμν</a:t>
            </a:r>
            <a:r>
              <a:rPr lang="en-US" sz="1400" dirty="0" smtClean="0">
                <a:solidFill>
                  <a:srgbClr val="FF0000"/>
                </a:solidFill>
              </a:rPr>
              <a:t> , </a:t>
            </a:r>
            <a:r>
              <a:rPr lang="en-US" sz="1400" dirty="0" err="1" smtClean="0">
                <a:solidFill>
                  <a:srgbClr val="FF0000"/>
                </a:solidFill>
              </a:rPr>
              <a:t>fμν</a:t>
            </a:r>
            <a:r>
              <a:rPr lang="en-US" sz="1400" dirty="0" smtClean="0">
                <a:solidFill>
                  <a:srgbClr val="FF0000"/>
                </a:solidFill>
              </a:rPr>
              <a:t>, </a:t>
            </a:r>
            <a:r>
              <a:rPr lang="en-US" sz="1400" dirty="0" err="1" smtClean="0">
                <a:solidFill>
                  <a:srgbClr val="FF0000"/>
                </a:solidFill>
              </a:rPr>
              <a:t>Rμν</a:t>
            </a:r>
            <a:r>
              <a:rPr lang="en-US" sz="1400" dirty="0" smtClean="0">
                <a:solidFill>
                  <a:srgbClr val="FF0000"/>
                </a:solidFill>
              </a:rPr>
              <a:t> : the symmetric metric, the </a:t>
            </a:r>
            <a:r>
              <a:rPr lang="en-US" sz="1400" dirty="0" err="1" smtClean="0">
                <a:solidFill>
                  <a:srgbClr val="FF0000"/>
                </a:solidFill>
              </a:rPr>
              <a:t>antisymmetric</a:t>
            </a:r>
            <a:r>
              <a:rPr lang="en-US" sz="1400" dirty="0" smtClean="0">
                <a:solidFill>
                  <a:srgbClr val="FF0000"/>
                </a:solidFill>
              </a:rPr>
              <a:t> one (that acts as potential of the torsion field) and the generalized Ricci tensor (proper of the non-Riemannian geometry). </a:t>
            </a:r>
          </a:p>
          <a:p>
            <a:pPr>
              <a:buNone/>
            </a:pPr>
            <a:r>
              <a:rPr lang="en-US" sz="1400" dirty="0" smtClean="0"/>
              <a:t>6) The three tensors are related with a Clifford structure of the tangent space where the explicit choice for </a:t>
            </a:r>
            <a:r>
              <a:rPr lang="en-US" sz="1400" dirty="0" smtClean="0">
                <a:solidFill>
                  <a:srgbClr val="FF0000"/>
                </a:solidFill>
              </a:rPr>
              <a:t>f  (</a:t>
            </a:r>
            <a:r>
              <a:rPr lang="en-US" sz="1400" dirty="0" err="1" smtClean="0">
                <a:solidFill>
                  <a:srgbClr val="FF0000"/>
                </a:solidFill>
              </a:rPr>
              <a:t>gμν</a:t>
            </a:r>
            <a:r>
              <a:rPr lang="en-US" sz="1400" dirty="0" smtClean="0">
                <a:solidFill>
                  <a:srgbClr val="FF0000"/>
                </a:solidFill>
              </a:rPr>
              <a:t> , </a:t>
            </a:r>
            <a:r>
              <a:rPr lang="en-US" sz="1400" dirty="0" err="1" smtClean="0">
                <a:solidFill>
                  <a:srgbClr val="FF0000"/>
                </a:solidFill>
              </a:rPr>
              <a:t>fμν,Rμν</a:t>
            </a:r>
            <a:r>
              <a:rPr lang="en-US" sz="1400" dirty="0" smtClean="0">
                <a:solidFill>
                  <a:srgbClr val="FF0000"/>
                </a:solidFill>
              </a:rPr>
              <a:t>  ) </a:t>
            </a:r>
            <a:r>
              <a:rPr lang="en-US" sz="1400" dirty="0" smtClean="0"/>
              <a:t>is given </a:t>
            </a:r>
          </a:p>
          <a:p>
            <a:pPr>
              <a:buNone/>
            </a:pPr>
            <a:r>
              <a:rPr lang="en-US" sz="1400" dirty="0" smtClean="0"/>
              <a:t>7) This type of </a:t>
            </a:r>
            <a:r>
              <a:rPr lang="en-US" sz="1400" dirty="0" err="1" smtClean="0"/>
              <a:t>Lagrangians</a:t>
            </a:r>
            <a:r>
              <a:rPr lang="en-US" sz="1400" dirty="0" smtClean="0"/>
              <a:t>, because are non-Riemannian generalizations of the well known </a:t>
            </a:r>
            <a:r>
              <a:rPr lang="en-US" sz="1400" dirty="0" err="1" smtClean="0"/>
              <a:t>Nambu–Goto</a:t>
            </a:r>
            <a:r>
              <a:rPr lang="en-US" sz="1400" dirty="0" smtClean="0"/>
              <a:t> and Born–</a:t>
            </a:r>
            <a:r>
              <a:rPr lang="en-US" sz="1400" dirty="0" err="1" smtClean="0"/>
              <a:t>Infeld</a:t>
            </a:r>
            <a:r>
              <a:rPr lang="en-US" sz="1400" dirty="0" smtClean="0"/>
              <a:t> (BI) ones, can be physically and geometrically analyzed. </a:t>
            </a:r>
          </a:p>
          <a:p>
            <a:pPr>
              <a:buNone/>
            </a:pPr>
            <a:r>
              <a:rPr lang="en-US" sz="1400" dirty="0" smtClean="0"/>
              <a:t>8) Due the pure geometrical structure of the theory, induced energy momentum tensors and fundamental constants (actually functions) emerge naturally. </a:t>
            </a:r>
          </a:p>
          <a:p>
            <a:pPr>
              <a:buNone/>
            </a:pPr>
            <a:r>
              <a:rPr lang="en-US" sz="1400" dirty="0" smtClean="0"/>
              <a:t>9) Consequently, this fact allows the physical realization of </a:t>
            </a:r>
            <a:r>
              <a:rPr lang="en-US" sz="1400" dirty="0" smtClean="0"/>
              <a:t>the Mach principle</a:t>
            </a:r>
            <a:endParaRPr lang="ru-RU" sz="1400" dirty="0"/>
          </a:p>
        </p:txBody>
      </p:sp>
      <p:pic>
        <p:nvPicPr>
          <p:cNvPr id="1029" name="Picture 5"/>
          <p:cNvPicPr>
            <a:picLocks noChangeAspect="1" noChangeArrowheads="1"/>
          </p:cNvPicPr>
          <p:nvPr/>
        </p:nvPicPr>
        <p:blipFill>
          <a:blip r:embed="rId2"/>
          <a:srcRect/>
          <a:stretch>
            <a:fillRect/>
          </a:stretch>
        </p:blipFill>
        <p:spPr bwMode="auto">
          <a:xfrm>
            <a:off x="3000364" y="2786058"/>
            <a:ext cx="2600325" cy="54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74638"/>
            <a:ext cx="7758138" cy="582594"/>
          </a:xfrm>
        </p:spPr>
        <p:txBody>
          <a:bodyPr>
            <a:noAutofit/>
          </a:bodyPr>
          <a:lstStyle/>
          <a:p>
            <a:r>
              <a:rPr lang="en-US" sz="3200" dirty="0" smtClean="0"/>
              <a:t>METRICAL AFFINE GEOMETRY: BASICS</a:t>
            </a:r>
            <a:endParaRPr lang="ru-RU" sz="3200" dirty="0"/>
          </a:p>
        </p:txBody>
      </p:sp>
      <p:sp>
        <p:nvSpPr>
          <p:cNvPr id="3" name="2 Marcador de contenido"/>
          <p:cNvSpPr>
            <a:spLocks noGrp="1"/>
          </p:cNvSpPr>
          <p:nvPr>
            <p:ph idx="1"/>
          </p:nvPr>
        </p:nvSpPr>
        <p:spPr>
          <a:xfrm>
            <a:off x="0" y="1142984"/>
            <a:ext cx="8686800" cy="4983179"/>
          </a:xfrm>
        </p:spPr>
        <p:txBody>
          <a:bodyPr>
            <a:normAutofit fontScale="32500" lnSpcReduction="20000"/>
          </a:bodyPr>
          <a:lstStyle/>
          <a:p>
            <a:r>
              <a:rPr lang="en-US" dirty="0" smtClean="0"/>
              <a:t>The starting point is a </a:t>
            </a:r>
            <a:r>
              <a:rPr lang="en-US" dirty="0" err="1" smtClean="0"/>
              <a:t>hypercomplex</a:t>
            </a:r>
            <a:r>
              <a:rPr lang="en-US" dirty="0" smtClean="0"/>
              <a:t> construction of the (metric compatible) </a:t>
            </a:r>
            <a:r>
              <a:rPr lang="en-US" dirty="0" err="1" smtClean="0"/>
              <a:t>spacetime</a:t>
            </a:r>
            <a:r>
              <a:rPr lang="en-US" dirty="0" smtClean="0"/>
              <a:t> manifold (</a:t>
            </a:r>
            <a:r>
              <a:rPr lang="en-US" dirty="0" err="1" smtClean="0"/>
              <a:t>Cirilo</a:t>
            </a:r>
            <a:r>
              <a:rPr lang="en-US" dirty="0" smtClean="0"/>
              <a:t>-Lombardo, 2015;McInnes, 1984) </a:t>
            </a:r>
          </a:p>
          <a:p>
            <a:endParaRPr lang="en-US" dirty="0" smtClean="0"/>
          </a:p>
          <a:p>
            <a:pPr>
              <a:buNone/>
            </a:pPr>
            <a:endParaRPr lang="en-US" dirty="0" smtClean="0"/>
          </a:p>
          <a:p>
            <a:pPr>
              <a:buNone/>
            </a:pPr>
            <a:endParaRPr lang="en-US" dirty="0" smtClean="0"/>
          </a:p>
          <a:p>
            <a:pPr>
              <a:buNone/>
            </a:pPr>
            <a:r>
              <a:rPr lang="en-US" dirty="0" smtClean="0"/>
              <a:t>where for each point </a:t>
            </a:r>
            <a:r>
              <a:rPr lang="en-US" i="1" dirty="0" smtClean="0">
                <a:solidFill>
                  <a:srgbClr val="FF0000"/>
                </a:solidFill>
              </a:rPr>
              <a:t>p ∈M </a:t>
            </a:r>
            <a:r>
              <a:rPr lang="en-US" i="1" dirty="0" smtClean="0"/>
              <a:t>there exists a local affine space A. </a:t>
            </a:r>
          </a:p>
          <a:p>
            <a:r>
              <a:rPr lang="en-US" i="1" dirty="0" smtClean="0"/>
              <a:t>The connection over A, </a:t>
            </a:r>
            <a:r>
              <a:rPr lang="ru-RU" i="1" dirty="0" smtClean="0">
                <a:latin typeface="Calibri"/>
              </a:rPr>
              <a:t>Г</a:t>
            </a:r>
            <a:r>
              <a:rPr lang="en-US" i="1" dirty="0" smtClean="0"/>
              <a:t>, define a generalized affine connection on M, specified by (∇,K), where K is an invertible (1,1)tensor over M. </a:t>
            </a:r>
          </a:p>
          <a:p>
            <a:r>
              <a:rPr lang="en-US" i="1" dirty="0" smtClean="0"/>
              <a:t>We will demand for the connection to be compatible and rectilinear, that is </a:t>
            </a:r>
          </a:p>
          <a:p>
            <a:endParaRPr lang="en-US" i="1" dirty="0" smtClean="0"/>
          </a:p>
          <a:p>
            <a:endParaRPr lang="en-US" i="1" dirty="0" smtClean="0"/>
          </a:p>
          <a:p>
            <a:r>
              <a:rPr lang="en-US" dirty="0" smtClean="0"/>
              <a:t>where </a:t>
            </a:r>
            <a:r>
              <a:rPr lang="en-US" i="1" dirty="0" smtClean="0"/>
              <a:t>T is the torsion, and  g space–time metric (used to raise and lower the indices and determining the geodesics), that is preserved under parallel transport. </a:t>
            </a:r>
          </a:p>
          <a:p>
            <a:r>
              <a:rPr lang="en-US" i="1" dirty="0" smtClean="0">
                <a:solidFill>
                  <a:srgbClr val="FF0000"/>
                </a:solidFill>
              </a:rPr>
              <a:t>This generalized compatibility condition ensures that the generalized affine connection maps </a:t>
            </a:r>
            <a:r>
              <a:rPr lang="en-US" i="1" dirty="0" err="1" smtClean="0">
                <a:solidFill>
                  <a:srgbClr val="FF0000"/>
                </a:solidFill>
              </a:rPr>
              <a:t>autoparallels</a:t>
            </a:r>
            <a:r>
              <a:rPr lang="en-US" i="1" dirty="0" smtClean="0">
                <a:solidFill>
                  <a:srgbClr val="FF0000"/>
                </a:solidFill>
              </a:rPr>
              <a:t> of on M into straight lines over the affine space A(locally). The first equation above is equal to the con-</a:t>
            </a:r>
            <a:r>
              <a:rPr lang="en-US" i="1" dirty="0" err="1" smtClean="0">
                <a:solidFill>
                  <a:srgbClr val="FF0000"/>
                </a:solidFill>
              </a:rPr>
              <a:t>dition</a:t>
            </a:r>
            <a:r>
              <a:rPr lang="en-US" i="1" dirty="0" smtClean="0">
                <a:solidFill>
                  <a:srgbClr val="FF0000"/>
                </a:solidFill>
              </a:rPr>
              <a:t> determining the connection in terms of the fundamental field in the </a:t>
            </a:r>
            <a:r>
              <a:rPr lang="en-US" i="1" dirty="0" err="1" smtClean="0">
                <a:solidFill>
                  <a:srgbClr val="FF0000"/>
                </a:solidFill>
              </a:rPr>
              <a:t>UFTnon</a:t>
            </a:r>
            <a:r>
              <a:rPr lang="en-US" i="1" dirty="0" smtClean="0">
                <a:solidFill>
                  <a:srgbClr val="FF0000"/>
                </a:solidFill>
              </a:rPr>
              <a:t>-symmetric. Hence, </a:t>
            </a:r>
            <a:r>
              <a:rPr lang="en-US" i="1" dirty="0" err="1" smtClean="0">
                <a:solidFill>
                  <a:srgbClr val="FF0000"/>
                </a:solidFill>
              </a:rPr>
              <a:t>Kcan</a:t>
            </a:r>
            <a:r>
              <a:rPr lang="en-US" i="1" dirty="0" smtClean="0">
                <a:solidFill>
                  <a:srgbClr val="FF0000"/>
                </a:solidFill>
              </a:rPr>
              <a:t> be identified with the fundamental tensor in the non-symmetric fundamental theory. </a:t>
            </a:r>
            <a:r>
              <a:rPr lang="en-US" dirty="0" smtClean="0">
                <a:solidFill>
                  <a:srgbClr val="FF0000"/>
                </a:solidFill>
              </a:rPr>
              <a:t>This fact gives us the possibility to restrict the connection to a (anti-)</a:t>
            </a:r>
            <a:r>
              <a:rPr lang="en-US" dirty="0" err="1" smtClean="0">
                <a:solidFill>
                  <a:srgbClr val="FF0000"/>
                </a:solidFill>
              </a:rPr>
              <a:t>Hermitian</a:t>
            </a:r>
            <a:r>
              <a:rPr lang="en-US" dirty="0" smtClean="0">
                <a:solidFill>
                  <a:srgbClr val="FF0000"/>
                </a:solidFill>
              </a:rPr>
              <a:t> theory.</a:t>
            </a:r>
          </a:p>
          <a:p>
            <a:r>
              <a:rPr lang="en-US" dirty="0" smtClean="0"/>
              <a:t>The covariant derivative of a vector with respect to the </a:t>
            </a:r>
            <a:r>
              <a:rPr lang="en-US" dirty="0" err="1" smtClean="0"/>
              <a:t>gener-alized</a:t>
            </a:r>
            <a:r>
              <a:rPr lang="en-US" dirty="0" smtClean="0"/>
              <a:t> affine connection is given by </a:t>
            </a:r>
          </a:p>
          <a:p>
            <a:endParaRPr lang="en-US" dirty="0" smtClean="0"/>
          </a:p>
          <a:p>
            <a:endParaRPr lang="en-US" dirty="0" smtClean="0"/>
          </a:p>
          <a:p>
            <a:endParaRPr lang="en-US" dirty="0" smtClean="0"/>
          </a:p>
          <a:p>
            <a:endParaRPr lang="en-US" dirty="0" smtClean="0"/>
          </a:p>
          <a:p>
            <a:endParaRPr lang="en-US" dirty="0" smtClean="0"/>
          </a:p>
          <a:p>
            <a:r>
              <a:rPr lang="en-US" dirty="0" smtClean="0"/>
              <a:t>The generalized compatibility condition (2)determines the 64components of the connection by the 64equations </a:t>
            </a:r>
          </a:p>
          <a:p>
            <a:endParaRPr lang="en-US" dirty="0" smtClean="0"/>
          </a:p>
          <a:p>
            <a:endParaRPr lang="en-US" dirty="0" smtClean="0"/>
          </a:p>
          <a:p>
            <a:endParaRPr lang="en-US" dirty="0" smtClean="0"/>
          </a:p>
          <a:p>
            <a:r>
              <a:rPr lang="en-US" dirty="0" smtClean="0"/>
              <a:t>Notice that by contracting indices </a:t>
            </a:r>
            <a:r>
              <a:rPr lang="en-US" dirty="0" err="1" smtClean="0"/>
              <a:t>νand</a:t>
            </a:r>
            <a:r>
              <a:rPr lang="en-US" dirty="0" smtClean="0"/>
              <a:t> α in the first equation above, an additional condition over this hypothetical fundamental (</a:t>
            </a:r>
            <a:r>
              <a:rPr lang="en-US" dirty="0" err="1" smtClean="0"/>
              <a:t>nonsymmetric</a:t>
            </a:r>
            <a:r>
              <a:rPr lang="en-US" dirty="0" smtClean="0"/>
              <a:t>) tensor </a:t>
            </a:r>
            <a:r>
              <a:rPr lang="en-US" i="1" dirty="0" err="1" smtClean="0"/>
              <a:t>Kis</a:t>
            </a:r>
            <a:r>
              <a:rPr lang="en-US" i="1" dirty="0" smtClean="0"/>
              <a:t> obtained </a:t>
            </a:r>
          </a:p>
          <a:p>
            <a:endParaRPr lang="en-US" i="1" dirty="0" smtClean="0"/>
          </a:p>
          <a:p>
            <a:endParaRPr lang="en-US" i="1" dirty="0" smtClean="0"/>
          </a:p>
          <a:p>
            <a:endParaRPr lang="en-US" i="1" dirty="0" smtClean="0"/>
          </a:p>
          <a:p>
            <a:r>
              <a:rPr lang="es-ES" dirty="0" err="1" smtClean="0"/>
              <a:t>that</a:t>
            </a:r>
            <a:r>
              <a:rPr lang="es-ES" dirty="0" smtClean="0"/>
              <a:t>, </a:t>
            </a:r>
            <a:r>
              <a:rPr lang="es-ES" dirty="0" err="1" smtClean="0"/>
              <a:t>geometrically</a:t>
            </a:r>
            <a:r>
              <a:rPr lang="es-ES" dirty="0" smtClean="0"/>
              <a:t> </a:t>
            </a:r>
            <a:r>
              <a:rPr lang="es-ES" dirty="0" err="1" smtClean="0"/>
              <a:t>speaking</a:t>
            </a:r>
            <a:r>
              <a:rPr lang="es-ES" dirty="0" smtClean="0"/>
              <a:t>, </a:t>
            </a:r>
            <a:r>
              <a:rPr lang="es-ES" dirty="0" err="1" smtClean="0"/>
              <a:t>reads</a:t>
            </a:r>
            <a:r>
              <a:rPr lang="es-ES" dirty="0" smtClean="0"/>
              <a:t> </a:t>
            </a:r>
          </a:p>
        </p:txBody>
      </p:sp>
      <p:pic>
        <p:nvPicPr>
          <p:cNvPr id="1031" name="Picture 7"/>
          <p:cNvPicPr>
            <a:picLocks noChangeAspect="1" noChangeArrowheads="1"/>
          </p:cNvPicPr>
          <p:nvPr/>
        </p:nvPicPr>
        <p:blipFill>
          <a:blip r:embed="rId2"/>
          <a:srcRect/>
          <a:stretch>
            <a:fillRect/>
          </a:stretch>
        </p:blipFill>
        <p:spPr bwMode="auto">
          <a:xfrm>
            <a:off x="1428728" y="1357298"/>
            <a:ext cx="4953000" cy="390525"/>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a:srcRect/>
          <a:stretch>
            <a:fillRect/>
          </a:stretch>
        </p:blipFill>
        <p:spPr bwMode="auto">
          <a:xfrm>
            <a:off x="1714480" y="2214554"/>
            <a:ext cx="4686300" cy="3048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a:srcRect/>
          <a:stretch>
            <a:fillRect/>
          </a:stretch>
        </p:blipFill>
        <p:spPr bwMode="auto">
          <a:xfrm>
            <a:off x="1785918" y="3429000"/>
            <a:ext cx="4743450" cy="6477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
          <a:srcRect/>
          <a:stretch>
            <a:fillRect/>
          </a:stretch>
        </p:blipFill>
        <p:spPr bwMode="auto">
          <a:xfrm>
            <a:off x="1785918" y="4286256"/>
            <a:ext cx="4800600" cy="40005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6"/>
          <a:srcRect/>
          <a:stretch>
            <a:fillRect/>
          </a:stretch>
        </p:blipFill>
        <p:spPr bwMode="auto">
          <a:xfrm>
            <a:off x="3000364" y="5072074"/>
            <a:ext cx="1171575" cy="333375"/>
          </a:xfrm>
          <a:prstGeom prst="rect">
            <a:avLst/>
          </a:prstGeom>
          <a:noFill/>
          <a:ln w="9525">
            <a:noFill/>
            <a:miter lim="800000"/>
            <a:headEnd/>
            <a:tailEnd/>
          </a:ln>
          <a:effectLst/>
        </p:spPr>
      </p:pic>
      <p:pic>
        <p:nvPicPr>
          <p:cNvPr id="1036" name="Picture 12"/>
          <p:cNvPicPr>
            <a:picLocks noChangeAspect="1" noChangeArrowheads="1"/>
          </p:cNvPicPr>
          <p:nvPr/>
        </p:nvPicPr>
        <p:blipFill>
          <a:blip r:embed="rId7"/>
          <a:srcRect/>
          <a:stretch>
            <a:fillRect/>
          </a:stretch>
        </p:blipFill>
        <p:spPr bwMode="auto">
          <a:xfrm>
            <a:off x="3214678" y="6000768"/>
            <a:ext cx="838200" cy="238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1143000"/>
          </a:xfrm>
        </p:spPr>
        <p:txBody>
          <a:bodyPr>
            <a:normAutofit fontScale="90000"/>
          </a:bodyPr>
          <a:lstStyle/>
          <a:p>
            <a:r>
              <a:rPr lang="en-US" dirty="0" smtClean="0"/>
              <a:t>METRICAL AFFINE GEOMETRY: BASICS</a:t>
            </a:r>
            <a:endParaRPr lang="ru-RU" dirty="0"/>
          </a:p>
        </p:txBody>
      </p:sp>
      <p:sp>
        <p:nvSpPr>
          <p:cNvPr id="3" name="2 Marcador de contenido"/>
          <p:cNvSpPr>
            <a:spLocks noGrp="1"/>
          </p:cNvSpPr>
          <p:nvPr>
            <p:ph idx="1"/>
          </p:nvPr>
        </p:nvSpPr>
        <p:spPr>
          <a:xfrm>
            <a:off x="0" y="1142984"/>
            <a:ext cx="8686800" cy="5715016"/>
          </a:xfrm>
        </p:spPr>
        <p:txBody>
          <a:bodyPr>
            <a:normAutofit fontScale="70000" lnSpcReduction="20000"/>
          </a:bodyPr>
          <a:lstStyle/>
          <a:p>
            <a:r>
              <a:rPr lang="en-US" sz="1400" dirty="0" smtClean="0"/>
              <a:t>The metric is uniquely determined by the </a:t>
            </a:r>
            <a:r>
              <a:rPr lang="en-US" sz="1400" dirty="0" err="1" smtClean="0"/>
              <a:t>metricity</a:t>
            </a:r>
            <a:r>
              <a:rPr lang="en-US" sz="1400" dirty="0" smtClean="0"/>
              <a:t> condition, which puts </a:t>
            </a:r>
            <a:r>
              <a:rPr lang="en-US" sz="1400" dirty="0" smtClean="0">
                <a:solidFill>
                  <a:srgbClr val="FF0000"/>
                </a:solidFill>
              </a:rPr>
              <a:t>40restrictions on the derivatives of the metric </a:t>
            </a:r>
          </a:p>
          <a:p>
            <a:endParaRPr lang="en-US" sz="1200" dirty="0" smtClean="0"/>
          </a:p>
          <a:p>
            <a:endParaRPr lang="en-US" sz="1200" dirty="0" smtClean="0"/>
          </a:p>
          <a:p>
            <a:endParaRPr lang="en-US" sz="1200" dirty="0" smtClean="0"/>
          </a:p>
          <a:p>
            <a:endParaRPr lang="en-US" sz="1200" dirty="0" smtClean="0"/>
          </a:p>
          <a:p>
            <a:r>
              <a:rPr lang="en-US" sz="1400" dirty="0" smtClean="0"/>
              <a:t>The space–time curvature tensor, that is defined in the usual way, has two possible contractions: the Ricci tensor </a:t>
            </a:r>
            <a:r>
              <a:rPr lang="en-US" sz="1400" i="1" dirty="0" err="1" smtClean="0"/>
              <a:t>Rμν</a:t>
            </a:r>
            <a:r>
              <a:rPr lang="en-US" sz="1400" i="1" dirty="0" smtClean="0"/>
              <a:t>, and the second contraction, which is identically zero due to the </a:t>
            </a:r>
            <a:r>
              <a:rPr lang="en-US" sz="1400" i="1" dirty="0" err="1" smtClean="0"/>
              <a:t>metricity</a:t>
            </a:r>
            <a:r>
              <a:rPr lang="en-US" sz="1400" i="1" dirty="0" smtClean="0"/>
              <a:t> condition (2).</a:t>
            </a:r>
          </a:p>
          <a:p>
            <a:r>
              <a:rPr lang="en-US" sz="1400" i="1" dirty="0" err="1" smtClean="0"/>
              <a:t>Kis</a:t>
            </a:r>
            <a:r>
              <a:rPr lang="en-US" sz="1400" i="1" dirty="0" smtClean="0"/>
              <a:t> uniquely specified by condition</a:t>
            </a:r>
          </a:p>
          <a:p>
            <a:endParaRPr lang="en-US" sz="1400" i="1" dirty="0" smtClean="0"/>
          </a:p>
          <a:p>
            <a:endParaRPr lang="en-US" sz="1200" i="1" dirty="0" smtClean="0"/>
          </a:p>
          <a:p>
            <a:endParaRPr lang="en-US" sz="1200" i="1" dirty="0" smtClean="0"/>
          </a:p>
          <a:p>
            <a:r>
              <a:rPr lang="en-US" sz="1400" dirty="0" smtClean="0"/>
              <a:t>As it was pointed out in </a:t>
            </a:r>
            <a:r>
              <a:rPr lang="en-US" sz="1400" dirty="0" err="1" smtClean="0"/>
              <a:t>Cirilo</a:t>
            </a:r>
            <a:r>
              <a:rPr lang="en-US" sz="1400" dirty="0" smtClean="0"/>
              <a:t>-Lombardo (2010,2011a,2011b,2007,2013), inserting explicitly the torsion tensor as the </a:t>
            </a:r>
            <a:r>
              <a:rPr lang="en-US" sz="1400" dirty="0" err="1" smtClean="0"/>
              <a:t>antisym</a:t>
            </a:r>
            <a:r>
              <a:rPr lang="en-US" sz="1400" dirty="0" smtClean="0"/>
              <a:t>-metric part of the connection in (5</a:t>
            </a:r>
            <a:endParaRPr lang="en-US" sz="1400" i="1" dirty="0" smtClean="0"/>
          </a:p>
          <a:p>
            <a:endParaRPr lang="en-US" sz="1200" i="1" dirty="0" smtClean="0"/>
          </a:p>
          <a:p>
            <a:endParaRPr lang="en-US" sz="1200" i="1" dirty="0" smtClean="0"/>
          </a:p>
          <a:p>
            <a:endParaRPr lang="en-US" sz="1200" i="1" dirty="0" smtClean="0"/>
          </a:p>
          <a:p>
            <a:r>
              <a:rPr lang="en-US" sz="1400" dirty="0" smtClean="0"/>
              <a:t>where </a:t>
            </a:r>
            <a:r>
              <a:rPr lang="en-US" sz="1400" i="1" dirty="0" smtClean="0"/>
              <a:t>K=</a:t>
            </a:r>
            <a:r>
              <a:rPr lang="en-US" sz="1400" i="1" dirty="0" err="1" smtClean="0"/>
              <a:t>detKμρ</a:t>
            </a:r>
            <a:r>
              <a:rPr lang="en-US" sz="1400" i="1" dirty="0" smtClean="0"/>
              <a:t>. Notice that from expression (7)we arrive at the relation between the determinants </a:t>
            </a:r>
            <a:r>
              <a:rPr lang="en-US" sz="1400" i="1" dirty="0" err="1" smtClean="0"/>
              <a:t>Kand</a:t>
            </a:r>
            <a:r>
              <a:rPr lang="en-US" sz="1400" i="1" dirty="0" smtClean="0"/>
              <a:t> g: </a:t>
            </a:r>
          </a:p>
          <a:p>
            <a:endParaRPr lang="en-US" sz="1200" i="1" dirty="0" smtClean="0"/>
          </a:p>
          <a:p>
            <a:endParaRPr lang="en-US" sz="1200" i="1" dirty="0" smtClean="0"/>
          </a:p>
          <a:p>
            <a:endParaRPr lang="en-US" sz="1200" i="1" dirty="0" smtClean="0"/>
          </a:p>
          <a:p>
            <a:endParaRPr lang="en-US" sz="1200" i="1" dirty="0" smtClean="0"/>
          </a:p>
          <a:p>
            <a:endParaRPr lang="en-US" sz="1200" i="1" dirty="0" smtClean="0"/>
          </a:p>
          <a:p>
            <a:r>
              <a:rPr lang="en-US" sz="1400" dirty="0" smtClean="0"/>
              <a:t>(strictly a constant scalar function of the coordinates). Now we can write </a:t>
            </a:r>
          </a:p>
          <a:p>
            <a:endParaRPr lang="en-US" sz="1200" dirty="0" smtClean="0"/>
          </a:p>
          <a:p>
            <a:endParaRPr lang="en-US" sz="1200" dirty="0" smtClean="0"/>
          </a:p>
          <a:p>
            <a:endParaRPr lang="en-US" sz="1200" dirty="0" smtClean="0"/>
          </a:p>
          <a:p>
            <a:endParaRPr lang="en-US" sz="1200" dirty="0" smtClean="0"/>
          </a:p>
          <a:p>
            <a:r>
              <a:rPr lang="en-US" sz="1400" dirty="0" smtClean="0"/>
              <a:t>as the first term of (7)is the derivative of a scalar. Then, the torsion tensor has the symmetry </a:t>
            </a:r>
          </a:p>
          <a:p>
            <a:endParaRPr lang="en-US" sz="1200" dirty="0" smtClean="0"/>
          </a:p>
          <a:p>
            <a:endParaRPr lang="en-US" sz="1200" dirty="0" smtClean="0"/>
          </a:p>
          <a:p>
            <a:endParaRPr lang="en-US" sz="1200" dirty="0" smtClean="0"/>
          </a:p>
          <a:p>
            <a:endParaRPr lang="en-US" sz="1200" dirty="0" smtClean="0"/>
          </a:p>
          <a:p>
            <a:r>
              <a:rPr lang="en-US" sz="1500" dirty="0" smtClean="0"/>
              <a:t>This implies that the trace of the torsion tensor</a:t>
            </a:r>
            <a:r>
              <a:rPr lang="en-US" sz="1500" i="1" dirty="0" smtClean="0"/>
              <a:t>, is the gradient of a scalar field </a:t>
            </a:r>
          </a:p>
          <a:p>
            <a:endParaRPr lang="en-US" sz="1200" i="1" dirty="0" smtClean="0"/>
          </a:p>
          <a:p>
            <a:endParaRPr lang="en-US" sz="1200" i="1" dirty="0" smtClean="0"/>
          </a:p>
          <a:p>
            <a:endParaRPr lang="en-US" sz="1200" i="1" dirty="0" smtClean="0"/>
          </a:p>
          <a:p>
            <a:endParaRPr lang="en-US" sz="1200" i="1" dirty="0" smtClean="0"/>
          </a:p>
          <a:p>
            <a:pPr>
              <a:buNone/>
            </a:pPr>
            <a:r>
              <a:rPr lang="es-ES" sz="1700" dirty="0" smtClean="0">
                <a:solidFill>
                  <a:srgbClr val="FF0000"/>
                </a:solidFill>
              </a:rPr>
              <a:t>In </a:t>
            </a:r>
            <a:r>
              <a:rPr lang="es-ES" sz="1700" dirty="0" err="1" smtClean="0">
                <a:solidFill>
                  <a:srgbClr val="FF0000"/>
                </a:solidFill>
              </a:rPr>
              <a:t>McInnes</a:t>
            </a:r>
            <a:r>
              <a:rPr lang="es-ES" sz="1700" dirty="0" smtClean="0">
                <a:solidFill>
                  <a:srgbClr val="FF0000"/>
                </a:solidFill>
              </a:rPr>
              <a:t>(1984)</a:t>
            </a:r>
            <a:r>
              <a:rPr lang="es-ES" sz="1700" dirty="0" err="1" smtClean="0">
                <a:solidFill>
                  <a:srgbClr val="FF0000"/>
                </a:solidFill>
              </a:rPr>
              <a:t>an</a:t>
            </a:r>
            <a:r>
              <a:rPr lang="es-ES" sz="1700" dirty="0" smtClean="0">
                <a:solidFill>
                  <a:srgbClr val="FF0000"/>
                </a:solidFill>
              </a:rPr>
              <a:t> </a:t>
            </a:r>
            <a:r>
              <a:rPr lang="es-ES" sz="1700" dirty="0" err="1" smtClean="0">
                <a:solidFill>
                  <a:srgbClr val="FF0000"/>
                </a:solidFill>
              </a:rPr>
              <a:t>interesting</a:t>
            </a:r>
            <a:r>
              <a:rPr lang="es-ES" sz="1700" dirty="0" smtClean="0">
                <a:solidFill>
                  <a:srgbClr val="FF0000"/>
                </a:solidFill>
              </a:rPr>
              <a:t> </a:t>
            </a:r>
            <a:r>
              <a:rPr lang="es-ES" sz="1700" dirty="0" err="1" smtClean="0">
                <a:solidFill>
                  <a:srgbClr val="FF0000"/>
                </a:solidFill>
              </a:rPr>
              <a:t>geometrical</a:t>
            </a:r>
            <a:r>
              <a:rPr lang="es-ES" sz="1700" dirty="0" smtClean="0">
                <a:solidFill>
                  <a:srgbClr val="FF0000"/>
                </a:solidFill>
              </a:rPr>
              <a:t> </a:t>
            </a:r>
            <a:r>
              <a:rPr lang="es-ES" sz="1700" dirty="0" err="1" smtClean="0">
                <a:solidFill>
                  <a:srgbClr val="FF0000"/>
                </a:solidFill>
              </a:rPr>
              <a:t>analysis</a:t>
            </a:r>
            <a:r>
              <a:rPr lang="es-ES" sz="1700" dirty="0" smtClean="0">
                <a:solidFill>
                  <a:srgbClr val="FF0000"/>
                </a:solidFill>
              </a:rPr>
              <a:t> </a:t>
            </a:r>
            <a:r>
              <a:rPr lang="es-ES" sz="1700" dirty="0" err="1" smtClean="0">
                <a:solidFill>
                  <a:srgbClr val="FF0000"/>
                </a:solidFill>
              </a:rPr>
              <a:t>is</a:t>
            </a:r>
            <a:r>
              <a:rPr lang="es-ES" sz="1700" dirty="0" smtClean="0">
                <a:solidFill>
                  <a:srgbClr val="FF0000"/>
                </a:solidFill>
              </a:rPr>
              <a:t> pre-</a:t>
            </a:r>
            <a:r>
              <a:rPr lang="es-ES" sz="1700" dirty="0" err="1" smtClean="0">
                <a:solidFill>
                  <a:srgbClr val="FF0000"/>
                </a:solidFill>
              </a:rPr>
              <a:t>sented</a:t>
            </a:r>
            <a:r>
              <a:rPr lang="es-ES" sz="1700" dirty="0" smtClean="0">
                <a:solidFill>
                  <a:srgbClr val="FF0000"/>
                </a:solidFill>
              </a:rPr>
              <a:t> of non-</a:t>
            </a:r>
            <a:r>
              <a:rPr lang="es-ES" sz="1700" dirty="0" err="1" smtClean="0">
                <a:solidFill>
                  <a:srgbClr val="FF0000"/>
                </a:solidFill>
              </a:rPr>
              <a:t>symmetric</a:t>
            </a:r>
            <a:r>
              <a:rPr lang="es-ES" sz="1700" dirty="0" smtClean="0">
                <a:solidFill>
                  <a:srgbClr val="FF0000"/>
                </a:solidFill>
              </a:rPr>
              <a:t> </a:t>
            </a:r>
            <a:r>
              <a:rPr lang="es-ES" sz="1700" dirty="0" err="1" smtClean="0">
                <a:solidFill>
                  <a:srgbClr val="FF0000"/>
                </a:solidFill>
              </a:rPr>
              <a:t>field</a:t>
            </a:r>
            <a:r>
              <a:rPr lang="es-ES" sz="1700" dirty="0" smtClean="0">
                <a:solidFill>
                  <a:srgbClr val="FF0000"/>
                </a:solidFill>
              </a:rPr>
              <a:t> </a:t>
            </a:r>
            <a:r>
              <a:rPr lang="es-ES" sz="1700" dirty="0" err="1" smtClean="0">
                <a:solidFill>
                  <a:srgbClr val="FF0000"/>
                </a:solidFill>
              </a:rPr>
              <a:t>structures</a:t>
            </a:r>
            <a:r>
              <a:rPr lang="es-ES" sz="1700" dirty="0" smtClean="0">
                <a:solidFill>
                  <a:srgbClr val="FF0000"/>
                </a:solidFill>
              </a:rPr>
              <a:t>. </a:t>
            </a:r>
            <a:r>
              <a:rPr lang="es-ES" sz="1700" dirty="0" err="1" smtClean="0">
                <a:solidFill>
                  <a:srgbClr val="FF0000"/>
                </a:solidFill>
              </a:rPr>
              <a:t>There</a:t>
            </a:r>
            <a:r>
              <a:rPr lang="es-ES" sz="1700" dirty="0" smtClean="0">
                <a:solidFill>
                  <a:srgbClr val="FF0000"/>
                </a:solidFill>
              </a:rPr>
              <a:t>, </a:t>
            </a:r>
            <a:r>
              <a:rPr lang="es-ES" sz="1700" dirty="0" err="1" smtClean="0">
                <a:solidFill>
                  <a:srgbClr val="FF0000"/>
                </a:solidFill>
              </a:rPr>
              <a:t>expressions</a:t>
            </a:r>
            <a:r>
              <a:rPr lang="es-ES" sz="1700" dirty="0" smtClean="0">
                <a:solidFill>
                  <a:srgbClr val="FF0000"/>
                </a:solidFill>
              </a:rPr>
              <a:t> pre-</a:t>
            </a:r>
            <a:r>
              <a:rPr lang="es-ES" sz="1700" dirty="0" err="1" smtClean="0">
                <a:solidFill>
                  <a:srgbClr val="FF0000"/>
                </a:solidFill>
              </a:rPr>
              <a:t>cisely</a:t>
            </a:r>
            <a:r>
              <a:rPr lang="es-ES" sz="1700" dirty="0" smtClean="0">
                <a:solidFill>
                  <a:srgbClr val="FF0000"/>
                </a:solidFill>
              </a:rPr>
              <a:t> as (1)and (2)</a:t>
            </a:r>
            <a:r>
              <a:rPr lang="es-ES" sz="1700" dirty="0" err="1" smtClean="0">
                <a:solidFill>
                  <a:srgbClr val="FF0000"/>
                </a:solidFill>
              </a:rPr>
              <a:t>ensure</a:t>
            </a:r>
            <a:r>
              <a:rPr lang="es-ES" sz="1700" dirty="0" smtClean="0">
                <a:solidFill>
                  <a:srgbClr val="FF0000"/>
                </a:solidFill>
              </a:rPr>
              <a:t> </a:t>
            </a:r>
            <a:r>
              <a:rPr lang="es-ES" sz="1700" dirty="0" err="1" smtClean="0">
                <a:solidFill>
                  <a:srgbClr val="FF0000"/>
                </a:solidFill>
              </a:rPr>
              <a:t>that</a:t>
            </a:r>
            <a:r>
              <a:rPr lang="es-ES" sz="1700" dirty="0" smtClean="0">
                <a:solidFill>
                  <a:srgbClr val="FF0000"/>
                </a:solidFill>
              </a:rPr>
              <a:t> </a:t>
            </a:r>
            <a:r>
              <a:rPr lang="es-ES" sz="1700" dirty="0" err="1" smtClean="0">
                <a:solidFill>
                  <a:srgbClr val="FF0000"/>
                </a:solidFill>
              </a:rPr>
              <a:t>the</a:t>
            </a:r>
            <a:r>
              <a:rPr lang="es-ES" sz="1700" dirty="0" smtClean="0">
                <a:solidFill>
                  <a:srgbClr val="FF0000"/>
                </a:solidFill>
              </a:rPr>
              <a:t> </a:t>
            </a:r>
            <a:r>
              <a:rPr lang="es-ES" sz="1700" dirty="0" err="1" smtClean="0">
                <a:solidFill>
                  <a:srgbClr val="FF0000"/>
                </a:solidFill>
              </a:rPr>
              <a:t>basic</a:t>
            </a:r>
            <a:r>
              <a:rPr lang="es-ES" sz="1700" dirty="0" smtClean="0">
                <a:solidFill>
                  <a:srgbClr val="FF0000"/>
                </a:solidFill>
              </a:rPr>
              <a:t> non-</a:t>
            </a:r>
            <a:r>
              <a:rPr lang="es-ES" sz="1700" dirty="0" err="1" smtClean="0">
                <a:solidFill>
                  <a:srgbClr val="FF0000"/>
                </a:solidFill>
              </a:rPr>
              <a:t>symmetric</a:t>
            </a:r>
            <a:r>
              <a:rPr lang="es-ES" sz="1700" dirty="0" smtClean="0">
                <a:solidFill>
                  <a:srgbClr val="FF0000"/>
                </a:solidFill>
              </a:rPr>
              <a:t> </a:t>
            </a:r>
            <a:r>
              <a:rPr lang="es-ES" sz="1700" dirty="0" err="1" smtClean="0">
                <a:solidFill>
                  <a:srgbClr val="FF0000"/>
                </a:solidFill>
              </a:rPr>
              <a:t>field</a:t>
            </a:r>
            <a:r>
              <a:rPr lang="es-ES" sz="1700" dirty="0" smtClean="0">
                <a:solidFill>
                  <a:srgbClr val="FF0000"/>
                </a:solidFill>
              </a:rPr>
              <a:t> </a:t>
            </a:r>
            <a:r>
              <a:rPr lang="es-ES" sz="1700" dirty="0" err="1" smtClean="0">
                <a:solidFill>
                  <a:srgbClr val="FF0000"/>
                </a:solidFill>
              </a:rPr>
              <a:t>structures</a:t>
            </a:r>
            <a:r>
              <a:rPr lang="es-ES" sz="1700" dirty="0" smtClean="0">
                <a:solidFill>
                  <a:srgbClr val="FF0000"/>
                </a:solidFill>
              </a:rPr>
              <a:t> (</a:t>
            </a:r>
            <a:r>
              <a:rPr lang="es-ES" sz="1700" i="1" dirty="0" err="1" smtClean="0">
                <a:solidFill>
                  <a:srgbClr val="FF0000"/>
                </a:solidFill>
              </a:rPr>
              <a:t>i.e.K</a:t>
            </a:r>
            <a:r>
              <a:rPr lang="es-ES" sz="1700" i="1" dirty="0" smtClean="0">
                <a:solidFill>
                  <a:srgbClr val="FF0000"/>
                </a:solidFill>
              </a:rPr>
              <a:t>) </a:t>
            </a:r>
            <a:r>
              <a:rPr lang="es-ES" sz="1700" i="1" dirty="0" err="1" smtClean="0">
                <a:solidFill>
                  <a:srgbClr val="FF0000"/>
                </a:solidFill>
              </a:rPr>
              <a:t>take</a:t>
            </a:r>
            <a:r>
              <a:rPr lang="es-ES" sz="1700" i="1" dirty="0" smtClean="0">
                <a:solidFill>
                  <a:srgbClr val="FF0000"/>
                </a:solidFill>
              </a:rPr>
              <a:t> </a:t>
            </a:r>
            <a:r>
              <a:rPr lang="es-ES" sz="1700" i="1" dirty="0" err="1" smtClean="0">
                <a:solidFill>
                  <a:srgbClr val="FF0000"/>
                </a:solidFill>
              </a:rPr>
              <a:t>on</a:t>
            </a:r>
            <a:r>
              <a:rPr lang="es-ES" sz="1700" i="1" dirty="0" smtClean="0">
                <a:solidFill>
                  <a:srgbClr val="FF0000"/>
                </a:solidFill>
              </a:rPr>
              <a:t> a </a:t>
            </a:r>
            <a:r>
              <a:rPr lang="es-ES" sz="1700" i="1" dirty="0" err="1" smtClean="0">
                <a:solidFill>
                  <a:srgbClr val="FF0000"/>
                </a:solidFill>
              </a:rPr>
              <a:t>definite</a:t>
            </a:r>
            <a:r>
              <a:rPr lang="es-ES" sz="1700" i="1" dirty="0" smtClean="0">
                <a:solidFill>
                  <a:srgbClr val="FF0000"/>
                </a:solidFill>
              </a:rPr>
              <a:t> </a:t>
            </a:r>
            <a:r>
              <a:rPr lang="es-ES" sz="1700" i="1" dirty="0" err="1" smtClean="0">
                <a:solidFill>
                  <a:srgbClr val="FF0000"/>
                </a:solidFill>
              </a:rPr>
              <a:t>geometrical</a:t>
            </a:r>
            <a:r>
              <a:rPr lang="es-ES" sz="1700" i="1" dirty="0" smtClean="0">
                <a:solidFill>
                  <a:srgbClr val="FF0000"/>
                </a:solidFill>
              </a:rPr>
              <a:t> </a:t>
            </a:r>
            <a:r>
              <a:rPr lang="es-ES" sz="1700" i="1" dirty="0" err="1" smtClean="0">
                <a:solidFill>
                  <a:srgbClr val="FF0000"/>
                </a:solidFill>
              </a:rPr>
              <a:t>meaning</a:t>
            </a:r>
            <a:r>
              <a:rPr lang="es-ES" sz="1700" i="1" dirty="0" smtClean="0">
                <a:solidFill>
                  <a:srgbClr val="FF0000"/>
                </a:solidFill>
              </a:rPr>
              <a:t> </a:t>
            </a:r>
            <a:r>
              <a:rPr lang="es-ES" sz="1700" i="1" dirty="0" err="1" smtClean="0">
                <a:solidFill>
                  <a:srgbClr val="FF0000"/>
                </a:solidFill>
              </a:rPr>
              <a:t>when</a:t>
            </a:r>
            <a:r>
              <a:rPr lang="es-ES" sz="1700" i="1" dirty="0" smtClean="0">
                <a:solidFill>
                  <a:srgbClr val="FF0000"/>
                </a:solidFill>
              </a:rPr>
              <a:t> </a:t>
            </a:r>
            <a:r>
              <a:rPr lang="es-ES" sz="1700" i="1" dirty="0" err="1" smtClean="0">
                <a:solidFill>
                  <a:srgbClr val="FF0000"/>
                </a:solidFill>
              </a:rPr>
              <a:t>interpreted</a:t>
            </a:r>
            <a:r>
              <a:rPr lang="es-ES" sz="1700" i="1" dirty="0" smtClean="0">
                <a:solidFill>
                  <a:srgbClr val="FF0000"/>
                </a:solidFill>
              </a:rPr>
              <a:t> in </a:t>
            </a:r>
            <a:r>
              <a:rPr lang="es-ES" sz="1700" i="1" dirty="0" err="1" smtClean="0">
                <a:solidFill>
                  <a:srgbClr val="FF0000"/>
                </a:solidFill>
              </a:rPr>
              <a:t>terms</a:t>
            </a:r>
            <a:r>
              <a:rPr lang="es-ES" sz="1700" i="1" dirty="0" smtClean="0">
                <a:solidFill>
                  <a:srgbClr val="FF0000"/>
                </a:solidFill>
              </a:rPr>
              <a:t> of </a:t>
            </a:r>
            <a:r>
              <a:rPr lang="es-ES" sz="1700" i="1" dirty="0" err="1" smtClean="0">
                <a:solidFill>
                  <a:srgbClr val="FF0000"/>
                </a:solidFill>
              </a:rPr>
              <a:t>affine</a:t>
            </a:r>
            <a:r>
              <a:rPr lang="es-ES" sz="1700" i="1" dirty="0" smtClean="0">
                <a:solidFill>
                  <a:srgbClr val="FF0000"/>
                </a:solidFill>
              </a:rPr>
              <a:t> </a:t>
            </a:r>
            <a:r>
              <a:rPr lang="es-ES" sz="1700" i="1" dirty="0" err="1" smtClean="0">
                <a:solidFill>
                  <a:srgbClr val="FF0000"/>
                </a:solidFill>
              </a:rPr>
              <a:t>geometry</a:t>
            </a:r>
            <a:r>
              <a:rPr lang="es-ES" sz="1700" i="1" dirty="0" smtClean="0">
                <a:solidFill>
                  <a:srgbClr val="FF0000"/>
                </a:solidFill>
              </a:rPr>
              <a:t>. </a:t>
            </a:r>
            <a:r>
              <a:rPr lang="es-ES" sz="1700" i="1" dirty="0" err="1" smtClean="0">
                <a:solidFill>
                  <a:srgbClr val="FF0000"/>
                </a:solidFill>
              </a:rPr>
              <a:t>Notice</a:t>
            </a:r>
            <a:r>
              <a:rPr lang="es-ES" sz="1700" i="1" dirty="0" smtClean="0">
                <a:solidFill>
                  <a:srgbClr val="FF0000"/>
                </a:solidFill>
              </a:rPr>
              <a:t> </a:t>
            </a:r>
            <a:r>
              <a:rPr lang="es-ES" sz="1700" i="1" dirty="0" err="1" smtClean="0">
                <a:solidFill>
                  <a:srgbClr val="FF0000"/>
                </a:solidFill>
              </a:rPr>
              <a:t>that</a:t>
            </a:r>
            <a:r>
              <a:rPr lang="es-ES" sz="1700" i="1" dirty="0" smtClean="0">
                <a:solidFill>
                  <a:srgbClr val="FF0000"/>
                </a:solidFill>
              </a:rPr>
              <a:t> </a:t>
            </a:r>
            <a:r>
              <a:rPr lang="es-ES" sz="1700" i="1" dirty="0" err="1" smtClean="0">
                <a:solidFill>
                  <a:srgbClr val="FF0000"/>
                </a:solidFill>
              </a:rPr>
              <a:t>the</a:t>
            </a:r>
            <a:r>
              <a:rPr lang="es-ES" sz="1700" i="1" dirty="0" smtClean="0">
                <a:solidFill>
                  <a:srgbClr val="FF0000"/>
                </a:solidFill>
              </a:rPr>
              <a:t> tensor K </a:t>
            </a:r>
            <a:r>
              <a:rPr lang="es-ES" sz="1700" i="1" dirty="0" err="1" smtClean="0">
                <a:solidFill>
                  <a:srgbClr val="FF0000"/>
                </a:solidFill>
              </a:rPr>
              <a:t>carries</a:t>
            </a:r>
            <a:r>
              <a:rPr lang="es-ES" sz="1700" i="1" dirty="0" smtClean="0">
                <a:solidFill>
                  <a:srgbClr val="FF0000"/>
                </a:solidFill>
              </a:rPr>
              <a:t> </a:t>
            </a:r>
            <a:r>
              <a:rPr lang="es-ES" sz="1700" i="1" dirty="0" err="1" smtClean="0">
                <a:solidFill>
                  <a:srgbClr val="FF0000"/>
                </a:solidFill>
              </a:rPr>
              <a:t>the</a:t>
            </a:r>
            <a:r>
              <a:rPr lang="es-ES" sz="1700" i="1" dirty="0" smtClean="0">
                <a:solidFill>
                  <a:srgbClr val="FF0000"/>
                </a:solidFill>
              </a:rPr>
              <a:t> 2-form (</a:t>
            </a:r>
            <a:r>
              <a:rPr lang="es-ES" sz="1700" i="1" dirty="0" err="1" smtClean="0">
                <a:solidFill>
                  <a:srgbClr val="FF0000"/>
                </a:solidFill>
              </a:rPr>
              <a:t>bivector</a:t>
            </a:r>
            <a:r>
              <a:rPr lang="es-ES" sz="1700" i="1" dirty="0" smtClean="0">
                <a:solidFill>
                  <a:srgbClr val="FF0000"/>
                </a:solidFill>
              </a:rPr>
              <a:t>) </a:t>
            </a:r>
            <a:r>
              <a:rPr lang="es-ES" sz="1700" i="1" dirty="0" err="1" smtClean="0">
                <a:solidFill>
                  <a:srgbClr val="FF0000"/>
                </a:solidFill>
              </a:rPr>
              <a:t>that</a:t>
            </a:r>
            <a:r>
              <a:rPr lang="es-ES" sz="1700" i="1" dirty="0" smtClean="0">
                <a:solidFill>
                  <a:srgbClr val="FF0000"/>
                </a:solidFill>
              </a:rPr>
              <a:t> </a:t>
            </a:r>
            <a:r>
              <a:rPr lang="es-ES" sz="1700" i="1" dirty="0" err="1" smtClean="0">
                <a:solidFill>
                  <a:srgbClr val="FF0000"/>
                </a:solidFill>
              </a:rPr>
              <a:t>will</a:t>
            </a:r>
            <a:r>
              <a:rPr lang="es-ES" sz="1700" i="1" dirty="0" smtClean="0">
                <a:solidFill>
                  <a:srgbClr val="FF0000"/>
                </a:solidFill>
              </a:rPr>
              <a:t> </a:t>
            </a:r>
            <a:r>
              <a:rPr lang="es-ES" sz="1700" i="1" dirty="0" err="1" smtClean="0">
                <a:solidFill>
                  <a:srgbClr val="FF0000"/>
                </a:solidFill>
              </a:rPr>
              <a:t>be</a:t>
            </a:r>
            <a:r>
              <a:rPr lang="es-ES" sz="1700" i="1" dirty="0" smtClean="0">
                <a:solidFill>
                  <a:srgbClr val="FF0000"/>
                </a:solidFill>
              </a:rPr>
              <a:t> </a:t>
            </a:r>
            <a:r>
              <a:rPr lang="es-ES" sz="1700" i="1" dirty="0" err="1" smtClean="0">
                <a:solidFill>
                  <a:srgbClr val="FF0000"/>
                </a:solidFill>
              </a:rPr>
              <a:t>associated</a:t>
            </a:r>
            <a:r>
              <a:rPr lang="es-ES" sz="1700" i="1" dirty="0" smtClean="0">
                <a:solidFill>
                  <a:srgbClr val="FF0000"/>
                </a:solidFill>
              </a:rPr>
              <a:t> </a:t>
            </a:r>
            <a:r>
              <a:rPr lang="es-ES" sz="1700" i="1" dirty="0" err="1" smtClean="0">
                <a:solidFill>
                  <a:srgbClr val="FF0000"/>
                </a:solidFill>
              </a:rPr>
              <a:t>with</a:t>
            </a:r>
            <a:r>
              <a:rPr lang="es-ES" sz="1700" i="1" dirty="0" smtClean="0">
                <a:solidFill>
                  <a:srgbClr val="FF0000"/>
                </a:solidFill>
              </a:rPr>
              <a:t> </a:t>
            </a:r>
            <a:r>
              <a:rPr lang="es-ES" sz="1700" i="1" dirty="0" err="1" smtClean="0">
                <a:solidFill>
                  <a:srgbClr val="FF0000"/>
                </a:solidFill>
              </a:rPr>
              <a:t>the</a:t>
            </a:r>
            <a:r>
              <a:rPr lang="es-ES" sz="1700" i="1" dirty="0" smtClean="0">
                <a:solidFill>
                  <a:srgbClr val="FF0000"/>
                </a:solidFill>
              </a:rPr>
              <a:t> fundamental </a:t>
            </a:r>
            <a:r>
              <a:rPr lang="es-ES" sz="1700" i="1" dirty="0" err="1" smtClean="0">
                <a:solidFill>
                  <a:srgbClr val="FF0000"/>
                </a:solidFill>
              </a:rPr>
              <a:t>antisymmetric</a:t>
            </a:r>
            <a:r>
              <a:rPr lang="es-ES" sz="1700" i="1" dirty="0" smtClean="0">
                <a:solidFill>
                  <a:srgbClr val="FF0000"/>
                </a:solidFill>
              </a:rPr>
              <a:t> </a:t>
            </a:r>
            <a:r>
              <a:rPr lang="es-ES" sz="1700" i="1" dirty="0" err="1" smtClean="0">
                <a:solidFill>
                  <a:srgbClr val="FF0000"/>
                </a:solidFill>
              </a:rPr>
              <a:t>form</a:t>
            </a:r>
            <a:endParaRPr lang="ru-RU" sz="1700" dirty="0">
              <a:solidFill>
                <a:srgbClr val="FF0000"/>
              </a:solidFill>
            </a:endParaRPr>
          </a:p>
        </p:txBody>
      </p:sp>
      <p:pic>
        <p:nvPicPr>
          <p:cNvPr id="2051" name="Picture 3"/>
          <p:cNvPicPr>
            <a:picLocks noChangeAspect="1" noChangeArrowheads="1"/>
          </p:cNvPicPr>
          <p:nvPr/>
        </p:nvPicPr>
        <p:blipFill>
          <a:blip r:embed="rId2"/>
          <a:srcRect/>
          <a:stretch>
            <a:fillRect/>
          </a:stretch>
        </p:blipFill>
        <p:spPr bwMode="auto">
          <a:xfrm>
            <a:off x="1571604" y="1357298"/>
            <a:ext cx="5931396" cy="41854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347552" y="2786058"/>
            <a:ext cx="5653339" cy="5107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857488" y="3500438"/>
            <a:ext cx="1256662" cy="42862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2214546" y="4214818"/>
            <a:ext cx="4572032" cy="292026"/>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1500166" y="4929198"/>
            <a:ext cx="4591050" cy="3048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a:srcRect/>
          <a:stretch>
            <a:fillRect/>
          </a:stretch>
        </p:blipFill>
        <p:spPr bwMode="auto">
          <a:xfrm>
            <a:off x="3428992" y="2285992"/>
            <a:ext cx="1724025" cy="2286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8"/>
          <a:srcRect/>
          <a:stretch>
            <a:fillRect/>
          </a:stretch>
        </p:blipFill>
        <p:spPr bwMode="auto">
          <a:xfrm>
            <a:off x="2000232" y="5572140"/>
            <a:ext cx="4514850" cy="266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Geometrical </a:t>
            </a:r>
            <a:r>
              <a:rPr lang="en-US" dirty="0" err="1" smtClean="0"/>
              <a:t>Lagrangians</a:t>
            </a:r>
            <a:r>
              <a:rPr lang="en-US" dirty="0" smtClean="0"/>
              <a:t>: the generalized Born–</a:t>
            </a:r>
            <a:r>
              <a:rPr lang="en-US" dirty="0" err="1" smtClean="0"/>
              <a:t>Infeld</a:t>
            </a:r>
            <a:r>
              <a:rPr lang="en-US" dirty="0" smtClean="0"/>
              <a:t> action</a:t>
            </a:r>
            <a:endParaRPr lang="ru-RU" dirty="0"/>
          </a:p>
        </p:txBody>
      </p:sp>
      <p:pic>
        <p:nvPicPr>
          <p:cNvPr id="1026" name="Picture 2"/>
          <p:cNvPicPr>
            <a:picLocks noChangeAspect="1" noChangeArrowheads="1"/>
          </p:cNvPicPr>
          <p:nvPr/>
        </p:nvPicPr>
        <p:blipFill>
          <a:blip r:embed="rId2"/>
          <a:srcRect/>
          <a:stretch>
            <a:fillRect/>
          </a:stretch>
        </p:blipFill>
        <p:spPr bwMode="auto">
          <a:xfrm>
            <a:off x="1500166" y="1714488"/>
            <a:ext cx="5798391" cy="57150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643042" y="2714620"/>
            <a:ext cx="6313690" cy="64294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571604" y="3571876"/>
            <a:ext cx="6606978" cy="55721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2285984" y="4357694"/>
            <a:ext cx="352561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Geometrical </a:t>
            </a:r>
            <a:r>
              <a:rPr lang="en-US" dirty="0" err="1" smtClean="0"/>
              <a:t>Lagrangians</a:t>
            </a:r>
            <a:r>
              <a:rPr lang="en-US" dirty="0" smtClean="0"/>
              <a:t>: the generalized Born–</a:t>
            </a:r>
            <a:r>
              <a:rPr lang="en-US" dirty="0" err="1" smtClean="0"/>
              <a:t>Infeld</a:t>
            </a:r>
            <a:r>
              <a:rPr lang="en-US" dirty="0" smtClean="0"/>
              <a:t> action</a:t>
            </a:r>
            <a:endParaRPr lang="ru-RU" dirty="0"/>
          </a:p>
        </p:txBody>
      </p:sp>
      <p:pic>
        <p:nvPicPr>
          <p:cNvPr id="2050" name="Picture 2"/>
          <p:cNvPicPr>
            <a:picLocks noGrp="1" noChangeAspect="1" noChangeArrowheads="1"/>
          </p:cNvPicPr>
          <p:nvPr>
            <p:ph idx="1"/>
          </p:nvPr>
        </p:nvPicPr>
        <p:blipFill>
          <a:blip r:embed="rId3"/>
          <a:srcRect/>
          <a:stretch>
            <a:fillRect/>
          </a:stretch>
        </p:blipFill>
        <p:spPr bwMode="auto">
          <a:xfrm>
            <a:off x="1857356" y="1500174"/>
            <a:ext cx="6257969" cy="128588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2214546" y="3143248"/>
            <a:ext cx="4819650" cy="17811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1714480" y="5072074"/>
            <a:ext cx="5965073" cy="1143008"/>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2786050" y="6357958"/>
            <a:ext cx="3190875" cy="323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357166"/>
            <a:ext cx="8229600" cy="4525963"/>
          </a:xfrm>
        </p:spPr>
        <p:txBody>
          <a:bodyPr>
            <a:normAutofit fontScale="77500" lnSpcReduction="20000"/>
          </a:bodyPr>
          <a:lstStyle/>
          <a:p>
            <a:r>
              <a:rPr lang="es-ES" dirty="0" err="1" smtClean="0"/>
              <a:t>If</a:t>
            </a:r>
            <a:r>
              <a:rPr lang="es-ES" dirty="0" smtClean="0"/>
              <a:t> </a:t>
            </a:r>
            <a:r>
              <a:rPr lang="es-ES" dirty="0" err="1" smtClean="0"/>
              <a:t>the</a:t>
            </a:r>
            <a:r>
              <a:rPr lang="es-ES" dirty="0" smtClean="0"/>
              <a:t> </a:t>
            </a:r>
            <a:r>
              <a:rPr lang="es-ES" dirty="0" err="1" smtClean="0"/>
              <a:t>induced</a:t>
            </a:r>
            <a:r>
              <a:rPr lang="es-ES" dirty="0" smtClean="0"/>
              <a:t> </a:t>
            </a:r>
            <a:r>
              <a:rPr lang="es-ES" dirty="0" err="1" smtClean="0"/>
              <a:t>structure</a:t>
            </a:r>
            <a:r>
              <a:rPr lang="es-ES" dirty="0" smtClean="0"/>
              <a:t> </a:t>
            </a:r>
            <a:r>
              <a:rPr lang="es-ES" dirty="0" err="1" smtClean="0"/>
              <a:t>from</a:t>
            </a:r>
            <a:r>
              <a:rPr lang="es-ES" dirty="0" smtClean="0"/>
              <a:t> </a:t>
            </a:r>
            <a:r>
              <a:rPr lang="es-ES" dirty="0" err="1" smtClean="0"/>
              <a:t>the</a:t>
            </a:r>
            <a:r>
              <a:rPr lang="es-ES" dirty="0" smtClean="0"/>
              <a:t> </a:t>
            </a:r>
            <a:r>
              <a:rPr lang="es-ES" dirty="0" err="1" smtClean="0"/>
              <a:t>tangent</a:t>
            </a:r>
            <a:r>
              <a:rPr lang="es-ES" dirty="0" smtClean="0"/>
              <a:t> </a:t>
            </a:r>
            <a:r>
              <a:rPr lang="es-ES" dirty="0" err="1" smtClean="0"/>
              <a:t>space</a:t>
            </a:r>
            <a:r>
              <a:rPr lang="es-ES" dirty="0" smtClean="0"/>
              <a:t> </a:t>
            </a:r>
            <a:r>
              <a:rPr lang="es-ES" i="1" dirty="0" err="1" smtClean="0"/>
              <a:t>Tp</a:t>
            </a:r>
            <a:r>
              <a:rPr lang="es-ES" i="1" dirty="0" smtClean="0"/>
              <a:t>(M) (</a:t>
            </a:r>
            <a:r>
              <a:rPr lang="es-ES" i="1" dirty="0" err="1" smtClean="0"/>
              <a:t>via</a:t>
            </a:r>
            <a:r>
              <a:rPr lang="es-ES" i="1" dirty="0" smtClean="0"/>
              <a:t> </a:t>
            </a:r>
            <a:r>
              <a:rPr lang="es-ES" i="1" dirty="0" err="1" smtClean="0"/>
              <a:t>Ambrose</a:t>
            </a:r>
            <a:r>
              <a:rPr lang="es-ES" i="1" dirty="0" smtClean="0"/>
              <a:t>–Singer </a:t>
            </a:r>
            <a:r>
              <a:rPr lang="es-ES" i="1" dirty="0" err="1" smtClean="0"/>
              <a:t>theorem</a:t>
            </a:r>
            <a:r>
              <a:rPr lang="es-ES" i="1" dirty="0" smtClean="0"/>
              <a:t>) </a:t>
            </a:r>
            <a:r>
              <a:rPr lang="es-ES" i="1" dirty="0" err="1" smtClean="0"/>
              <a:t>is</a:t>
            </a:r>
            <a:r>
              <a:rPr lang="es-ES" i="1" dirty="0" smtClean="0"/>
              <a:t> </a:t>
            </a:r>
            <a:r>
              <a:rPr lang="es-ES" i="1" dirty="0" err="1" smtClean="0"/>
              <a:t>intrinsically</a:t>
            </a:r>
            <a:r>
              <a:rPr lang="es-ES" i="1" dirty="0" smtClean="0"/>
              <a:t> </a:t>
            </a:r>
            <a:r>
              <a:rPr lang="es-ES" i="1" dirty="0" err="1" smtClean="0"/>
              <a:t>related</a:t>
            </a:r>
            <a:r>
              <a:rPr lang="es-ES" i="1" dirty="0" smtClean="0"/>
              <a:t> </a:t>
            </a:r>
            <a:r>
              <a:rPr lang="es-ES" i="1" dirty="0" err="1" smtClean="0"/>
              <a:t>to</a:t>
            </a:r>
            <a:r>
              <a:rPr lang="es-ES" i="1" dirty="0" smtClean="0"/>
              <a:t> a (</a:t>
            </a:r>
            <a:r>
              <a:rPr lang="es-ES" i="1" dirty="0" err="1" smtClean="0"/>
              <a:t>super</a:t>
            </a:r>
            <a:r>
              <a:rPr lang="es-ES" i="1" dirty="0" smtClean="0"/>
              <a:t>)</a:t>
            </a:r>
            <a:r>
              <a:rPr lang="es-ES" i="1" dirty="0" err="1" smtClean="0"/>
              <a:t>manifold</a:t>
            </a:r>
            <a:r>
              <a:rPr lang="es-ES" i="1" dirty="0" smtClean="0"/>
              <a:t> </a:t>
            </a:r>
            <a:r>
              <a:rPr lang="es-ES" i="1" dirty="0" err="1" smtClean="0"/>
              <a:t>structure</a:t>
            </a:r>
            <a:r>
              <a:rPr lang="es-ES" i="1" dirty="0" smtClean="0"/>
              <a:t>, </a:t>
            </a:r>
            <a:r>
              <a:rPr lang="es-ES" i="1" dirty="0" err="1" smtClean="0"/>
              <a:t>we</a:t>
            </a:r>
            <a:r>
              <a:rPr lang="es-ES" i="1" dirty="0" smtClean="0"/>
              <a:t> </a:t>
            </a:r>
            <a:r>
              <a:rPr lang="es-ES" i="1" dirty="0" err="1" smtClean="0"/>
              <a:t>have</a:t>
            </a:r>
            <a:r>
              <a:rPr lang="es-ES" i="1" dirty="0" smtClean="0"/>
              <a:t> </a:t>
            </a:r>
            <a:r>
              <a:rPr lang="es-ES" i="1" dirty="0" err="1" smtClean="0"/>
              <a:t>seen</a:t>
            </a:r>
            <a:r>
              <a:rPr lang="es-ES" i="1" dirty="0" smtClean="0"/>
              <a:t> </a:t>
            </a:r>
            <a:r>
              <a:rPr lang="es-ES" i="1" dirty="0" err="1" smtClean="0"/>
              <a:t>that</a:t>
            </a:r>
            <a:r>
              <a:rPr lang="es-ES" i="1" dirty="0" smtClean="0"/>
              <a:t> </a:t>
            </a:r>
            <a:r>
              <a:rPr lang="es-ES" i="1" dirty="0" err="1" smtClean="0"/>
              <a:t>there</a:t>
            </a:r>
            <a:r>
              <a:rPr lang="es-ES" i="1" dirty="0" smtClean="0"/>
              <a:t> </a:t>
            </a:r>
            <a:r>
              <a:rPr lang="es-ES" i="1" dirty="0" err="1" smtClean="0"/>
              <a:t>exists</a:t>
            </a:r>
            <a:r>
              <a:rPr lang="es-ES" i="1" dirty="0" smtClean="0"/>
              <a:t> a </a:t>
            </a:r>
            <a:r>
              <a:rPr lang="es-ES" i="1" dirty="0" err="1" smtClean="0"/>
              <a:t>transformation</a:t>
            </a:r>
            <a:r>
              <a:rPr lang="es-ES" i="1" dirty="0" smtClean="0"/>
              <a:t> (</a:t>
            </a:r>
            <a:r>
              <a:rPr lang="es-ES" i="1" dirty="0" err="1" smtClean="0"/>
              <a:t>Weyl</a:t>
            </a:r>
            <a:r>
              <a:rPr lang="es-ES" i="1" dirty="0" smtClean="0"/>
              <a:t>, 1952;Cirilo-Lombardo, 2015)</a:t>
            </a:r>
          </a:p>
          <a:p>
            <a:endParaRPr lang="es-ES" i="1" dirty="0" smtClean="0"/>
          </a:p>
          <a:p>
            <a:endParaRPr lang="es-ES" i="1" dirty="0" smtClean="0"/>
          </a:p>
          <a:p>
            <a:r>
              <a:rPr lang="es-ES" i="1" dirty="0" smtClean="0"/>
              <a:t> (</a:t>
            </a:r>
            <a:r>
              <a:rPr lang="es-ES" i="1" dirty="0" err="1" smtClean="0"/>
              <a:t>with</a:t>
            </a:r>
            <a:r>
              <a:rPr lang="es-ES" i="1" dirty="0" smtClean="0"/>
              <a:t> A, B....</a:t>
            </a:r>
            <a:r>
              <a:rPr lang="es-ES" i="1" dirty="0" err="1" smtClean="0"/>
              <a:t>generally</a:t>
            </a:r>
            <a:r>
              <a:rPr lang="es-ES" i="1" dirty="0" smtClean="0"/>
              <a:t> a </a:t>
            </a:r>
            <a:r>
              <a:rPr lang="es-ES" i="1" dirty="0" err="1" smtClean="0"/>
              <a:t>multi-index</a:t>
            </a:r>
            <a:r>
              <a:rPr lang="es-ES" i="1" dirty="0" smtClean="0"/>
              <a:t>) </a:t>
            </a:r>
            <a:r>
              <a:rPr lang="es-ES" i="1" dirty="0" err="1" smtClean="0"/>
              <a:t>having</a:t>
            </a:r>
            <a:r>
              <a:rPr lang="es-ES" i="1" dirty="0" smtClean="0"/>
              <a:t> </a:t>
            </a:r>
            <a:r>
              <a:rPr lang="es-ES" i="1" dirty="0" err="1" smtClean="0"/>
              <a:t>the</a:t>
            </a:r>
            <a:r>
              <a:rPr lang="es-ES" i="1" dirty="0" smtClean="0"/>
              <a:t> </a:t>
            </a:r>
            <a:r>
              <a:rPr lang="es-ES" i="1" dirty="0" err="1" smtClean="0"/>
              <a:t>same</a:t>
            </a:r>
            <a:r>
              <a:rPr lang="es-ES" i="1" dirty="0" smtClean="0"/>
              <a:t> </a:t>
            </a:r>
            <a:r>
              <a:rPr lang="es-ES" i="1" dirty="0" err="1" smtClean="0"/>
              <a:t>form</a:t>
            </a:r>
            <a:r>
              <a:rPr lang="es-ES" i="1" dirty="0" smtClean="0"/>
              <a:t> as </a:t>
            </a:r>
            <a:r>
              <a:rPr lang="es-ES" i="1" dirty="0" err="1" smtClean="0"/>
              <a:t>the</a:t>
            </a:r>
            <a:r>
              <a:rPr lang="es-ES" i="1" dirty="0" smtClean="0"/>
              <a:t> blocks </a:t>
            </a:r>
            <a:r>
              <a:rPr lang="es-ES" i="1" dirty="0" err="1" smtClean="0"/>
              <a:t>inside</a:t>
            </a:r>
            <a:r>
              <a:rPr lang="es-ES" i="1" dirty="0" smtClean="0"/>
              <a:t> of </a:t>
            </a:r>
            <a:r>
              <a:rPr lang="es-ES" i="1" dirty="0" err="1" smtClean="0"/>
              <a:t>the</a:t>
            </a:r>
            <a:r>
              <a:rPr lang="es-ES" i="1" dirty="0" smtClean="0"/>
              <a:t> </a:t>
            </a:r>
            <a:r>
              <a:rPr lang="es-ES" i="1" dirty="0" err="1" smtClean="0"/>
              <a:t>square</a:t>
            </a:r>
            <a:r>
              <a:rPr lang="es-ES" i="1" dirty="0" smtClean="0"/>
              <a:t> </a:t>
            </a:r>
            <a:r>
              <a:rPr lang="es-ES" i="1" dirty="0" err="1" smtClean="0"/>
              <a:t>root</a:t>
            </a:r>
            <a:r>
              <a:rPr lang="es-ES" i="1" dirty="0" smtClean="0"/>
              <a:t> </a:t>
            </a:r>
            <a:r>
              <a:rPr lang="es-ES" i="1" dirty="0" err="1" smtClean="0"/>
              <a:t>proposed</a:t>
            </a:r>
            <a:r>
              <a:rPr lang="es-ES" i="1" dirty="0" smtClean="0"/>
              <a:t> </a:t>
            </a:r>
            <a:r>
              <a:rPr lang="es-ES" i="1" dirty="0" err="1" smtClean="0"/>
              <a:t>Lagrangian</a:t>
            </a:r>
            <a:r>
              <a:rPr lang="es-ES" i="1" dirty="0" smtClean="0"/>
              <a:t> (19) </a:t>
            </a:r>
            <a:r>
              <a:rPr lang="es-ES" i="1" dirty="0" err="1" smtClean="0"/>
              <a:t>wherethe</a:t>
            </a:r>
            <a:r>
              <a:rPr lang="es-ES" i="1" dirty="0" smtClean="0"/>
              <a:t> </a:t>
            </a:r>
            <a:r>
              <a:rPr lang="es-ES" i="1" dirty="0" err="1" smtClean="0"/>
              <a:t>Poisson</a:t>
            </a:r>
            <a:r>
              <a:rPr lang="es-ES" i="1" dirty="0" smtClean="0"/>
              <a:t> </a:t>
            </a:r>
            <a:r>
              <a:rPr lang="es-ES" i="1" dirty="0" err="1" smtClean="0"/>
              <a:t>structure</a:t>
            </a:r>
            <a:r>
              <a:rPr lang="es-ES" i="1" dirty="0" smtClean="0"/>
              <a:t> </a:t>
            </a:r>
            <a:r>
              <a:rPr lang="es-ES" i="1" dirty="0" err="1" smtClean="0"/>
              <a:t>is</a:t>
            </a:r>
            <a:r>
              <a:rPr lang="es-ES" i="1" dirty="0" smtClean="0"/>
              <a:t> </a:t>
            </a:r>
            <a:r>
              <a:rPr lang="es-ES" i="1" dirty="0" err="1" smtClean="0"/>
              <a:t>evident</a:t>
            </a:r>
            <a:r>
              <a:rPr lang="es-ES" i="1" dirty="0" smtClean="0"/>
              <a:t> </a:t>
            </a:r>
            <a:r>
              <a:rPr lang="en-US" dirty="0" smtClean="0"/>
              <a:t>(as the dual of the Lie algebra of the group manifold) in our case leading the identification between the group structure of the tan-gent space with the space–time curvature as</a:t>
            </a:r>
          </a:p>
          <a:p>
            <a:endParaRPr lang="en-US" dirty="0" smtClean="0"/>
          </a:p>
          <a:p>
            <a:endParaRPr lang="ru-RU" dirty="0"/>
          </a:p>
        </p:txBody>
      </p:sp>
      <p:pic>
        <p:nvPicPr>
          <p:cNvPr id="1027" name="Picture 3"/>
          <p:cNvPicPr>
            <a:picLocks noChangeAspect="1" noChangeArrowheads="1"/>
          </p:cNvPicPr>
          <p:nvPr/>
        </p:nvPicPr>
        <p:blipFill>
          <a:blip r:embed="rId2"/>
          <a:srcRect/>
          <a:stretch>
            <a:fillRect/>
          </a:stretch>
        </p:blipFill>
        <p:spPr bwMode="auto">
          <a:xfrm>
            <a:off x="1285852" y="1714488"/>
            <a:ext cx="6227012" cy="571504"/>
          </a:xfrm>
          <a:prstGeom prst="rect">
            <a:avLst/>
          </a:prstGeom>
          <a:noFill/>
          <a:ln w="9525">
            <a:solidFill>
              <a:srgbClr val="00B050"/>
            </a:solid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2714612" y="4500570"/>
            <a:ext cx="4016703" cy="714380"/>
          </a:xfrm>
          <a:prstGeom prst="rect">
            <a:avLst/>
          </a:prstGeom>
          <a:noFill/>
          <a:ln w="9525">
            <a:solidFill>
              <a:srgbClr val="FF0000"/>
            </a:solidFill>
            <a:miter lim="800000"/>
            <a:headEnd/>
            <a:tailEnd/>
          </a:ln>
          <a:effectLst/>
        </p:spPr>
      </p:pic>
      <p:sp>
        <p:nvSpPr>
          <p:cNvPr id="5" name="4 Rectángulo"/>
          <p:cNvSpPr/>
          <p:nvPr/>
        </p:nvSpPr>
        <p:spPr>
          <a:xfrm>
            <a:off x="642910" y="6357958"/>
            <a:ext cx="7072330" cy="369332"/>
          </a:xfrm>
          <a:prstGeom prst="rect">
            <a:avLst/>
          </a:prstGeom>
        </p:spPr>
        <p:txBody>
          <a:bodyPr wrap="square">
            <a:spAutoFit/>
          </a:bodyPr>
          <a:lstStyle/>
          <a:p>
            <a:r>
              <a:rPr lang="es-ES" b="1" dirty="0" smtClean="0"/>
              <a:t>DJCL, </a:t>
            </a:r>
            <a:r>
              <a:rPr lang="es-ES" b="1" dirty="0" err="1" smtClean="0"/>
              <a:t>Int.J.Theor.Phys</a:t>
            </a:r>
            <a:r>
              <a:rPr lang="es-ES" b="1" dirty="0" smtClean="0"/>
              <a:t>. 54 (2015) no.10, 3713-3727</a:t>
            </a:r>
            <a:r>
              <a:rPr lang="es-ES" dirty="0" smtClean="0"/>
              <a:t> </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2717</Words>
  <Application>Microsoft Office PowerPoint</Application>
  <PresentationFormat>Presentación en pantalla (4:3)</PresentationFormat>
  <Paragraphs>173</Paragraphs>
  <Slides>34</Slides>
  <Notes>1</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  Non-Riemannian geometry, Born–Infeld models and trace free gravitational equations</vt:lpstr>
      <vt:lpstr>Diapositiva 2</vt:lpstr>
      <vt:lpstr>INTRODUCTION</vt:lpstr>
      <vt:lpstr>Diapositiva 4</vt:lpstr>
      <vt:lpstr>METRICAL AFFINE GEOMETRY: BASICS</vt:lpstr>
      <vt:lpstr>METRICAL AFFINE GEOMETRY: BASICS</vt:lpstr>
      <vt:lpstr>Geometrical Lagrangians: the generalized Born–Infeld action</vt:lpstr>
      <vt:lpstr>Geometrical Lagrangians: the generalized Born–Infeld action</vt:lpstr>
      <vt:lpstr>Diapositiva 9</vt:lpstr>
      <vt:lpstr>Field equations</vt:lpstr>
      <vt:lpstr>Diapositiva 11</vt:lpstr>
      <vt:lpstr>Diapositiva 12</vt:lpstr>
      <vt:lpstr>Diapositiva 13</vt:lpstr>
      <vt:lpstr>Diapositiva 14</vt:lpstr>
      <vt:lpstr>EMERGENT TRACE FREE GRAVITATIONAL EQUATIONS</vt:lpstr>
      <vt:lpstr>Diapositiva 16</vt:lpstr>
      <vt:lpstr>Diapositiva 17</vt:lpstr>
      <vt:lpstr>hμ and the energy–matter interpretation</vt:lpstr>
      <vt:lpstr>Diapositiva 19</vt:lpstr>
      <vt:lpstr>Diapositiva 20</vt:lpstr>
      <vt:lpstr>Physical consequences</vt:lpstr>
      <vt:lpstr>Diapositiva 22</vt:lpstr>
      <vt:lpstr>Diapositiva 23</vt:lpstr>
      <vt:lpstr>Diapositiva 24</vt:lpstr>
      <vt:lpstr>Magnetic helicity generation and cosmic torsion field</vt:lpstr>
      <vt:lpstr>Diapositiva 26</vt:lpstr>
      <vt:lpstr>Diapositiva 27</vt:lpstr>
      <vt:lpstr>Diapositiva 28</vt:lpstr>
      <vt:lpstr>Magnetogenesis and cosmic helicity II</vt:lpstr>
      <vt:lpstr>The solution in this case</vt:lpstr>
      <vt:lpstr>Diapositiva 31</vt:lpstr>
      <vt:lpstr>Diapositiva 32</vt:lpstr>
      <vt:lpstr>Diapositiva 33</vt:lpstr>
      <vt:lpstr>Discussion and perspectives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Non-Riemannian geometry, Born–Infeld models and trace free gravitational equations</dc:title>
  <dc:creator>sony</dc:creator>
  <cp:lastModifiedBy>sony</cp:lastModifiedBy>
  <cp:revision>147</cp:revision>
  <dcterms:created xsi:type="dcterms:W3CDTF">2017-09-10T12:16:44Z</dcterms:created>
  <dcterms:modified xsi:type="dcterms:W3CDTF">2017-09-21T14:22:18Z</dcterms:modified>
</cp:coreProperties>
</file>